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handoutMasterIdLst>
    <p:handoutMasterId r:id="rId45"/>
  </p:handoutMasterIdLst>
  <p:sldIdLst>
    <p:sldId id="256" r:id="rId2"/>
    <p:sldId id="1099" r:id="rId3"/>
    <p:sldId id="1127" r:id="rId4"/>
    <p:sldId id="1117" r:id="rId5"/>
    <p:sldId id="1118" r:id="rId6"/>
    <p:sldId id="1119" r:id="rId7"/>
    <p:sldId id="1128" r:id="rId8"/>
    <p:sldId id="1121" r:id="rId9"/>
    <p:sldId id="1129" r:id="rId10"/>
    <p:sldId id="1130" r:id="rId11"/>
    <p:sldId id="1122" r:id="rId12"/>
    <p:sldId id="1123" r:id="rId13"/>
    <p:sldId id="1124" r:id="rId14"/>
    <p:sldId id="1125" r:id="rId15"/>
    <p:sldId id="1126" r:id="rId16"/>
    <p:sldId id="1131" r:id="rId17"/>
    <p:sldId id="1132" r:id="rId18"/>
    <p:sldId id="1133" r:id="rId19"/>
    <p:sldId id="1134" r:id="rId20"/>
    <p:sldId id="1135" r:id="rId21"/>
    <p:sldId id="1136" r:id="rId22"/>
    <p:sldId id="1137" r:id="rId23"/>
    <p:sldId id="1138" r:id="rId24"/>
    <p:sldId id="1139" r:id="rId25"/>
    <p:sldId id="1140" r:id="rId26"/>
    <p:sldId id="1141" r:id="rId27"/>
    <p:sldId id="1142" r:id="rId28"/>
    <p:sldId id="1143" r:id="rId29"/>
    <p:sldId id="1144" r:id="rId30"/>
    <p:sldId id="1145" r:id="rId31"/>
    <p:sldId id="1146" r:id="rId32"/>
    <p:sldId id="1120" r:id="rId33"/>
    <p:sldId id="1147" r:id="rId34"/>
    <p:sldId id="1148" r:id="rId35"/>
    <p:sldId id="1149" r:id="rId36"/>
    <p:sldId id="1150" r:id="rId37"/>
    <p:sldId id="1151" r:id="rId38"/>
    <p:sldId id="1152" r:id="rId39"/>
    <p:sldId id="270" r:id="rId40"/>
    <p:sldId id="1153" r:id="rId41"/>
    <p:sldId id="271" r:id="rId42"/>
    <p:sldId id="1116" r:id="rId43"/>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猛 王" initials="猛" lastIdx="1" clrIdx="0">
    <p:extLst>
      <p:ext uri="{19B8F6BF-5375-455C-9EA6-DF929625EA0E}">
        <p15:presenceInfo xmlns:p15="http://schemas.microsoft.com/office/powerpoint/2012/main" userId="0d81975924bbeedc" providerId="Windows Live"/>
      </p:ext>
    </p:extLst>
  </p:cmAuthor>
  <p:cmAuthor id="2" name="Zhang Xiaoyue" initials="ZX" lastIdx="2" clrIdx="1">
    <p:extLst>
      <p:ext uri="{19B8F6BF-5375-455C-9EA6-DF929625EA0E}">
        <p15:presenceInfo xmlns:p15="http://schemas.microsoft.com/office/powerpoint/2012/main" userId="ab1c86b30b2b085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00FF"/>
    <a:srgbClr val="2433F8"/>
    <a:srgbClr val="E9EDF4"/>
    <a:srgbClr val="FFFF99"/>
    <a:srgbClr val="408049"/>
    <a:srgbClr val="2E923C"/>
    <a:srgbClr val="66CCFF"/>
    <a:srgbClr val="FB15D5"/>
    <a:srgbClr val="E927DB"/>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70" autoAdjust="0"/>
    <p:restoredTop sz="94227" autoAdjust="0"/>
  </p:normalViewPr>
  <p:slideViewPr>
    <p:cSldViewPr>
      <p:cViewPr varScale="1">
        <p:scale>
          <a:sx n="110" d="100"/>
          <a:sy n="110" d="100"/>
        </p:scale>
        <p:origin x="1396" y="72"/>
      </p:cViewPr>
      <p:guideLst>
        <p:guide orient="horz" pos="2160"/>
        <p:guide pos="2880"/>
      </p:guideLst>
    </p:cSldViewPr>
  </p:slideViewPr>
  <p:outlineViewPr>
    <p:cViewPr>
      <p:scale>
        <a:sx n="33" d="100"/>
        <a:sy n="33" d="100"/>
      </p:scale>
      <p:origin x="0" y="570"/>
    </p:cViewPr>
  </p:outlineViewPr>
  <p:notesTextViewPr>
    <p:cViewPr>
      <p:scale>
        <a:sx n="100" d="100"/>
        <a:sy n="100" d="100"/>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46634D4-6826-4280-8DB9-19D143CADB2E}" type="datetimeFigureOut">
              <a:rPr lang="zh-CN" altLang="en-US" smtClean="0"/>
              <a:pPr/>
              <a:t>2023/10/10</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E61C9F4-D0A3-417B-B817-AAD999A50B0B}" type="slidenum">
              <a:rPr lang="zh-CN" altLang="en-US" smtClean="0"/>
              <a:pPr/>
              <a:t>‹#›</a:t>
            </a:fld>
            <a:endParaRPr lang="zh-CN" altLang="en-US"/>
          </a:p>
        </p:txBody>
      </p:sp>
    </p:spTree>
    <p:extLst>
      <p:ext uri="{BB962C8B-B14F-4D97-AF65-F5344CB8AC3E}">
        <p14:creationId xmlns:p14="http://schemas.microsoft.com/office/powerpoint/2010/main" val="27450817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ea typeface="宋体"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ea typeface="宋体" pitchFamily="2" charset="-122"/>
              </a:defRPr>
            </a:lvl1pPr>
          </a:lstStyle>
          <a:p>
            <a:pPr>
              <a:defRPr/>
            </a:pPr>
            <a:fld id="{2D2B385D-30C0-42A3-A406-FDA826925B69}" type="datetimeFigureOut">
              <a:rPr lang="zh-CN" altLang="en-US"/>
              <a:pPr>
                <a:defRPr/>
              </a:pPr>
              <a:t>2023/10/10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ea typeface="宋体"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0C994A22-7990-4147-B722-23103CA33D18}" type="slidenum">
              <a:rPr lang="zh-CN" altLang="en-US"/>
              <a:pPr>
                <a:defRPr/>
              </a:pPr>
              <a:t>‹#›</a:t>
            </a:fld>
            <a:endParaRPr lang="zh-CN" altLang="en-US"/>
          </a:p>
        </p:txBody>
      </p:sp>
    </p:spTree>
    <p:extLst>
      <p:ext uri="{BB962C8B-B14F-4D97-AF65-F5344CB8AC3E}">
        <p14:creationId xmlns:p14="http://schemas.microsoft.com/office/powerpoint/2010/main" val="223702453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TextEdit="1"/>
          </p:cNvSpPr>
          <p:nvPr>
            <p:ph type="sldImg"/>
          </p:nvPr>
        </p:nvSpPr>
        <p:spPr bwMode="auto">
          <a:noFill/>
          <a:ln>
            <a:solidFill>
              <a:srgbClr val="000000"/>
            </a:solidFill>
            <a:miter lim="800000"/>
            <a:headEnd/>
            <a:tailEnd/>
          </a:ln>
        </p:spPr>
      </p:sp>
      <p:sp>
        <p:nvSpPr>
          <p:cNvPr id="44035"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a:p>
        </p:txBody>
      </p:sp>
      <p:sp>
        <p:nvSpPr>
          <p:cNvPr id="44036" name="灯片编号占位符 3"/>
          <p:cNvSpPr>
            <a:spLocks noGrp="1"/>
          </p:cNvSpPr>
          <p:nvPr>
            <p:ph type="sldNum" sz="quarter" idx="5"/>
          </p:nvPr>
        </p:nvSpPr>
        <p:spPr bwMode="auto">
          <a:noFill/>
          <a:ln>
            <a:miter lim="800000"/>
            <a:headEnd/>
            <a:tailEnd/>
          </a:ln>
        </p:spPr>
        <p:txBody>
          <a:bodyPr/>
          <a:lstStyle/>
          <a:p>
            <a:fld id="{762903DF-7627-4477-BEC9-58DD6FA03911}" type="slidenum">
              <a:rPr lang="zh-CN" altLang="en-US"/>
              <a:pPr/>
              <a:t>1</a:t>
            </a:fld>
            <a:endParaRPr lang="en-US" altLang="zh-CN"/>
          </a:p>
        </p:txBody>
      </p:sp>
    </p:spTree>
    <p:extLst>
      <p:ext uri="{BB962C8B-B14F-4D97-AF65-F5344CB8AC3E}">
        <p14:creationId xmlns:p14="http://schemas.microsoft.com/office/powerpoint/2010/main" val="404806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r>
              <a:rPr lang="en-US" altLang="zh-CN" dirty="0"/>
              <a:t>2018</a:t>
            </a:r>
            <a:r>
              <a:rPr lang="en-US" altLang="en-US" dirty="0"/>
              <a:t>/7/22</a:t>
            </a:r>
            <a:endParaRPr lang="en-US" altLang="zh-CN" dirty="0"/>
          </a:p>
        </p:txBody>
      </p:sp>
      <p:sp>
        <p:nvSpPr>
          <p:cNvPr id="5" name="页脚占位符 4"/>
          <p:cNvSpPr>
            <a:spLocks noGrp="1"/>
          </p:cNvSpPr>
          <p:nvPr>
            <p:ph type="ftr" sz="quarter" idx="11"/>
          </p:nvPr>
        </p:nvSpPr>
        <p:spPr/>
        <p:txBody>
          <a:bodyPr/>
          <a:lstStyle>
            <a:lvl1pPr>
              <a:defRPr/>
            </a:lvl1pPr>
          </a:lstStyle>
          <a:p>
            <a:pPr>
              <a:defRPr/>
            </a:pPr>
            <a:r>
              <a:rPr lang="en-US" altLang="zh-CN" dirty="0"/>
              <a:t>CSNS</a:t>
            </a:r>
            <a:r>
              <a:rPr lang="zh-CN" altLang="en-US" dirty="0"/>
              <a:t>反角白光中子实验装置用户会</a:t>
            </a:r>
            <a:endParaRPr lang="en-US" altLang="zh-CN" dirty="0"/>
          </a:p>
        </p:txBody>
      </p:sp>
      <p:sp>
        <p:nvSpPr>
          <p:cNvPr id="6" name="灯片编号占位符 5"/>
          <p:cNvSpPr>
            <a:spLocks noGrp="1"/>
          </p:cNvSpPr>
          <p:nvPr>
            <p:ph type="sldNum" sz="quarter" idx="12"/>
          </p:nvPr>
        </p:nvSpPr>
        <p:spPr/>
        <p:txBody>
          <a:bodyPr/>
          <a:lstStyle>
            <a:lvl1pPr>
              <a:defRPr/>
            </a:lvl1pPr>
          </a:lstStyle>
          <a:p>
            <a:pPr>
              <a:defRPr/>
            </a:pPr>
            <a:fld id="{213E9945-95FD-4340-AC95-868156AD12A9}" type="slidenum">
              <a:rPr lang="en-US" altLang="zh-CN"/>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r>
              <a:rPr lang="en-US" altLang="zh-CN" dirty="0"/>
              <a:t>CSNS</a:t>
            </a:r>
            <a:r>
              <a:rPr lang="zh-CN" altLang="en-US" dirty="0"/>
              <a:t>反角白光中子实验装置用户会</a:t>
            </a:r>
            <a:endParaRPr lang="en-US" altLang="zh-CN" dirty="0"/>
          </a:p>
        </p:txBody>
      </p:sp>
      <p:sp>
        <p:nvSpPr>
          <p:cNvPr id="6" name="灯片编号占位符 5"/>
          <p:cNvSpPr>
            <a:spLocks noGrp="1"/>
          </p:cNvSpPr>
          <p:nvPr>
            <p:ph type="sldNum" sz="quarter" idx="12"/>
          </p:nvPr>
        </p:nvSpPr>
        <p:spPr/>
        <p:txBody>
          <a:bodyPr/>
          <a:lstStyle>
            <a:lvl1pPr>
              <a:defRPr/>
            </a:lvl1pPr>
          </a:lstStyle>
          <a:p>
            <a:pPr>
              <a:defRPr/>
            </a:pPr>
            <a:fld id="{6F4C598D-9B25-41F2-B008-9EA8DB91FF4C}"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r>
              <a:rPr lang="en-US" altLang="zh-CN" dirty="0"/>
              <a:t>CSNS</a:t>
            </a:r>
            <a:r>
              <a:rPr lang="zh-CN" altLang="en-US" dirty="0"/>
              <a:t>反角白光中子实验装置用户会</a:t>
            </a:r>
            <a:endParaRPr lang="en-US" altLang="zh-CN" dirty="0"/>
          </a:p>
        </p:txBody>
      </p:sp>
      <p:sp>
        <p:nvSpPr>
          <p:cNvPr id="6" name="灯片编号占位符 5"/>
          <p:cNvSpPr>
            <a:spLocks noGrp="1"/>
          </p:cNvSpPr>
          <p:nvPr>
            <p:ph type="sldNum" sz="quarter" idx="12"/>
          </p:nvPr>
        </p:nvSpPr>
        <p:spPr/>
        <p:txBody>
          <a:bodyPr/>
          <a:lstStyle>
            <a:lvl1pPr>
              <a:defRPr/>
            </a:lvl1pPr>
          </a:lstStyle>
          <a:p>
            <a:pPr>
              <a:defRPr/>
            </a:pPr>
            <a:fld id="{FE10E28F-C52D-4A97-95D4-C0569AAA1EFD}"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r>
              <a:rPr lang="en-US" altLang="zh-CN" dirty="0"/>
              <a:t>CSNS</a:t>
            </a:r>
            <a:r>
              <a:rPr lang="zh-CN" altLang="en-US" dirty="0"/>
              <a:t>反角白光中子实验装置用户会</a:t>
            </a:r>
            <a:endParaRPr lang="en-US" altLang="zh-CN" dirty="0"/>
          </a:p>
        </p:txBody>
      </p:sp>
      <p:sp>
        <p:nvSpPr>
          <p:cNvPr id="6" name="灯片编号占位符 5"/>
          <p:cNvSpPr>
            <a:spLocks noGrp="1"/>
          </p:cNvSpPr>
          <p:nvPr>
            <p:ph type="sldNum" sz="quarter" idx="12"/>
          </p:nvPr>
        </p:nvSpPr>
        <p:spPr/>
        <p:txBody>
          <a:bodyPr/>
          <a:lstStyle>
            <a:lvl1pPr>
              <a:defRPr/>
            </a:lvl1pPr>
          </a:lstStyle>
          <a:p>
            <a:pPr>
              <a:defRPr/>
            </a:pPr>
            <a:fld id="{F22E5DDF-294A-47C7-9938-98EB7AF5D866}"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r>
              <a:rPr lang="en-US" altLang="zh-CN" dirty="0"/>
              <a:t>CSNS</a:t>
            </a:r>
            <a:r>
              <a:rPr lang="zh-CN" altLang="en-US" dirty="0"/>
              <a:t>反角白光中子实验装置用户会</a:t>
            </a:r>
            <a:endParaRPr lang="en-US" altLang="zh-CN" dirty="0"/>
          </a:p>
        </p:txBody>
      </p:sp>
      <p:sp>
        <p:nvSpPr>
          <p:cNvPr id="6" name="灯片编号占位符 5"/>
          <p:cNvSpPr>
            <a:spLocks noGrp="1"/>
          </p:cNvSpPr>
          <p:nvPr>
            <p:ph type="sldNum" sz="quarter" idx="12"/>
          </p:nvPr>
        </p:nvSpPr>
        <p:spPr/>
        <p:txBody>
          <a:bodyPr/>
          <a:lstStyle>
            <a:lvl1pPr>
              <a:defRPr/>
            </a:lvl1pPr>
          </a:lstStyle>
          <a:p>
            <a:pPr>
              <a:defRPr/>
            </a:pPr>
            <a:fld id="{F64CCFD9-E225-4027-8A39-47BB1E8B305B}"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r>
              <a:rPr lang="en-US" altLang="zh-CN" dirty="0"/>
              <a:t>CSNS</a:t>
            </a:r>
            <a:r>
              <a:rPr lang="zh-CN" altLang="en-US" dirty="0"/>
              <a:t>反角白光中子实验装置用户会</a:t>
            </a:r>
            <a:endParaRPr lang="en-US" altLang="zh-CN" dirty="0"/>
          </a:p>
        </p:txBody>
      </p:sp>
      <p:sp>
        <p:nvSpPr>
          <p:cNvPr id="7" name="灯片编号占位符 5"/>
          <p:cNvSpPr>
            <a:spLocks noGrp="1"/>
          </p:cNvSpPr>
          <p:nvPr>
            <p:ph type="sldNum" sz="quarter" idx="12"/>
          </p:nvPr>
        </p:nvSpPr>
        <p:spPr/>
        <p:txBody>
          <a:bodyPr/>
          <a:lstStyle>
            <a:lvl1pPr>
              <a:defRPr/>
            </a:lvl1pPr>
          </a:lstStyle>
          <a:p>
            <a:pPr>
              <a:defRPr/>
            </a:pPr>
            <a:fld id="{C04E8E55-4005-43B9-AF5B-63A4A6F5E9C4}"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endParaRPr lang="en-US" altLang="zh-CN"/>
          </a:p>
        </p:txBody>
      </p:sp>
      <p:sp>
        <p:nvSpPr>
          <p:cNvPr id="8" name="页脚占位符 4"/>
          <p:cNvSpPr>
            <a:spLocks noGrp="1"/>
          </p:cNvSpPr>
          <p:nvPr>
            <p:ph type="ftr" sz="quarter" idx="11"/>
          </p:nvPr>
        </p:nvSpPr>
        <p:spPr/>
        <p:txBody>
          <a:bodyPr/>
          <a:lstStyle>
            <a:lvl1pPr>
              <a:defRPr/>
            </a:lvl1pPr>
          </a:lstStyle>
          <a:p>
            <a:pPr>
              <a:defRPr/>
            </a:pPr>
            <a:r>
              <a:rPr lang="en-US" altLang="zh-CN" dirty="0"/>
              <a:t>CSNS</a:t>
            </a:r>
            <a:r>
              <a:rPr lang="zh-CN" altLang="en-US" dirty="0"/>
              <a:t>反角白光中子实验装置用户会</a:t>
            </a:r>
            <a:endParaRPr lang="en-US" altLang="zh-CN" dirty="0"/>
          </a:p>
        </p:txBody>
      </p:sp>
      <p:sp>
        <p:nvSpPr>
          <p:cNvPr id="9" name="灯片编号占位符 5"/>
          <p:cNvSpPr>
            <a:spLocks noGrp="1"/>
          </p:cNvSpPr>
          <p:nvPr>
            <p:ph type="sldNum" sz="quarter" idx="12"/>
          </p:nvPr>
        </p:nvSpPr>
        <p:spPr/>
        <p:txBody>
          <a:bodyPr/>
          <a:lstStyle>
            <a:lvl1pPr>
              <a:defRPr/>
            </a:lvl1pPr>
          </a:lstStyle>
          <a:p>
            <a:pPr>
              <a:defRPr/>
            </a:pPr>
            <a:fld id="{BB7E7009-F018-417B-A00B-621B4BA5E7A7}"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endParaRPr lang="en-US" altLang="zh-CN"/>
          </a:p>
        </p:txBody>
      </p:sp>
      <p:sp>
        <p:nvSpPr>
          <p:cNvPr id="4" name="页脚占位符 4"/>
          <p:cNvSpPr>
            <a:spLocks noGrp="1"/>
          </p:cNvSpPr>
          <p:nvPr>
            <p:ph type="ftr" sz="quarter" idx="11"/>
          </p:nvPr>
        </p:nvSpPr>
        <p:spPr/>
        <p:txBody>
          <a:bodyPr/>
          <a:lstStyle>
            <a:lvl1pPr>
              <a:defRPr/>
            </a:lvl1pPr>
          </a:lstStyle>
          <a:p>
            <a:pPr>
              <a:defRPr/>
            </a:pPr>
            <a:r>
              <a:rPr lang="en-US" altLang="zh-CN" dirty="0"/>
              <a:t>CSNS</a:t>
            </a:r>
            <a:r>
              <a:rPr lang="zh-CN" altLang="en-US" dirty="0"/>
              <a:t>反角白光中子实验装置用户会</a:t>
            </a:r>
            <a:endParaRPr lang="en-US" altLang="zh-CN" dirty="0"/>
          </a:p>
        </p:txBody>
      </p:sp>
      <p:sp>
        <p:nvSpPr>
          <p:cNvPr id="5" name="灯片编号占位符 5"/>
          <p:cNvSpPr>
            <a:spLocks noGrp="1"/>
          </p:cNvSpPr>
          <p:nvPr>
            <p:ph type="sldNum" sz="quarter" idx="12"/>
          </p:nvPr>
        </p:nvSpPr>
        <p:spPr/>
        <p:txBody>
          <a:bodyPr/>
          <a:lstStyle>
            <a:lvl1pPr>
              <a:defRPr/>
            </a:lvl1pPr>
          </a:lstStyle>
          <a:p>
            <a:pPr>
              <a:defRPr/>
            </a:pPr>
            <a:fld id="{973742EE-A927-47F0-8C6F-13CEA9EFBA92}"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en-US" altLang="zh-CN"/>
          </a:p>
        </p:txBody>
      </p:sp>
      <p:sp>
        <p:nvSpPr>
          <p:cNvPr id="3" name="页脚占位符 4"/>
          <p:cNvSpPr>
            <a:spLocks noGrp="1"/>
          </p:cNvSpPr>
          <p:nvPr>
            <p:ph type="ftr" sz="quarter" idx="11"/>
          </p:nvPr>
        </p:nvSpPr>
        <p:spPr/>
        <p:txBody>
          <a:bodyPr/>
          <a:lstStyle>
            <a:lvl1pPr>
              <a:defRPr/>
            </a:lvl1pPr>
          </a:lstStyle>
          <a:p>
            <a:pPr>
              <a:defRPr/>
            </a:pPr>
            <a:r>
              <a:rPr lang="en-US" altLang="zh-CN" dirty="0"/>
              <a:t>CSNS</a:t>
            </a:r>
            <a:r>
              <a:rPr lang="zh-CN" altLang="en-US" dirty="0"/>
              <a:t>反角白光中子实验装置用户会</a:t>
            </a:r>
            <a:endParaRPr lang="en-US" altLang="zh-CN" dirty="0"/>
          </a:p>
        </p:txBody>
      </p:sp>
      <p:sp>
        <p:nvSpPr>
          <p:cNvPr id="4" name="灯片编号占位符 5"/>
          <p:cNvSpPr>
            <a:spLocks noGrp="1"/>
          </p:cNvSpPr>
          <p:nvPr>
            <p:ph type="sldNum" sz="quarter" idx="12"/>
          </p:nvPr>
        </p:nvSpPr>
        <p:spPr/>
        <p:txBody>
          <a:bodyPr/>
          <a:lstStyle>
            <a:lvl1pPr>
              <a:defRPr/>
            </a:lvl1pPr>
          </a:lstStyle>
          <a:p>
            <a:pPr>
              <a:defRPr/>
            </a:pPr>
            <a:fld id="{D64A89ED-2AB0-4A45-9A5F-8F7C8E84949C}"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r>
              <a:rPr lang="en-US" altLang="zh-CN" dirty="0"/>
              <a:t>CSNS</a:t>
            </a:r>
            <a:r>
              <a:rPr lang="zh-CN" altLang="en-US" dirty="0"/>
              <a:t>反角白光中子实验装置用户会</a:t>
            </a:r>
            <a:endParaRPr lang="en-US" altLang="zh-CN" dirty="0"/>
          </a:p>
        </p:txBody>
      </p:sp>
      <p:sp>
        <p:nvSpPr>
          <p:cNvPr id="7" name="灯片编号占位符 5"/>
          <p:cNvSpPr>
            <a:spLocks noGrp="1"/>
          </p:cNvSpPr>
          <p:nvPr>
            <p:ph type="sldNum" sz="quarter" idx="12"/>
          </p:nvPr>
        </p:nvSpPr>
        <p:spPr/>
        <p:txBody>
          <a:bodyPr/>
          <a:lstStyle>
            <a:lvl1pPr>
              <a:defRPr/>
            </a:lvl1pPr>
          </a:lstStyle>
          <a:p>
            <a:pPr>
              <a:defRPr/>
            </a:pPr>
            <a:fld id="{AC42F39D-253D-47DE-8C96-79F70A04D70E}"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r>
              <a:rPr lang="en-US" altLang="zh-CN" dirty="0"/>
              <a:t>CSNS</a:t>
            </a:r>
            <a:r>
              <a:rPr lang="zh-CN" altLang="en-US" dirty="0"/>
              <a:t>反角白光中子实验装置用户会</a:t>
            </a:r>
            <a:endParaRPr lang="en-US" altLang="zh-CN" dirty="0"/>
          </a:p>
        </p:txBody>
      </p:sp>
      <p:sp>
        <p:nvSpPr>
          <p:cNvPr id="7" name="灯片编号占位符 5"/>
          <p:cNvSpPr>
            <a:spLocks noGrp="1"/>
          </p:cNvSpPr>
          <p:nvPr>
            <p:ph type="sldNum" sz="quarter" idx="12"/>
          </p:nvPr>
        </p:nvSpPr>
        <p:spPr/>
        <p:txBody>
          <a:bodyPr/>
          <a:lstStyle>
            <a:lvl1pPr>
              <a:defRPr/>
            </a:lvl1pPr>
          </a:lstStyle>
          <a:p>
            <a:pPr>
              <a:defRPr/>
            </a:pPr>
            <a:fld id="{7AE90104-07A5-48B5-BEDE-05F658D4D210}"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hangingPunct="1">
              <a:defRPr sz="1200">
                <a:solidFill>
                  <a:schemeClr val="tx1"/>
                </a:solidFill>
                <a:latin typeface="Arial" pitchFamily="34" charset="0"/>
                <a:ea typeface="宋体" pitchFamily="2" charset="-122"/>
              </a:defRPr>
            </a:lvl1pPr>
          </a:lstStyle>
          <a:p>
            <a:pPr>
              <a:defRPr/>
            </a:pPr>
            <a:r>
              <a:rPr lang="en-US" altLang="zh-CN" dirty="0"/>
              <a:t>2018</a:t>
            </a:r>
            <a:r>
              <a:rPr lang="en-US" altLang="en-US" dirty="0"/>
              <a:t>/7/22</a:t>
            </a:r>
            <a:endParaRPr lang="en-US" altLang="zh-CN" dirty="0"/>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defRPr sz="1200">
                <a:solidFill>
                  <a:srgbClr val="000000"/>
                </a:solidFill>
                <a:latin typeface="Arial" pitchFamily="34" charset="0"/>
                <a:ea typeface="宋体" pitchFamily="2" charset="-122"/>
              </a:defRPr>
            </a:lvl1pPr>
          </a:lstStyle>
          <a:p>
            <a:pPr>
              <a:defRPr/>
            </a:pPr>
            <a:r>
              <a:rPr lang="en-US" altLang="zh-CN" dirty="0"/>
              <a:t>CSNS</a:t>
            </a:r>
            <a:r>
              <a:rPr lang="zh-CN" altLang="en-US" dirty="0"/>
              <a:t>反角白光中子实验装置用户会</a:t>
            </a:r>
            <a:endParaRPr lang="en-US" altLang="zh-CN" dirty="0"/>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defRPr>
            </a:lvl1pPr>
          </a:lstStyle>
          <a:p>
            <a:pPr>
              <a:defRPr/>
            </a:pPr>
            <a:fld id="{54C4A90C-E326-4071-A758-2EBBA93615FA}"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gif"/><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6.wmf"/><Relationship Id="rId5" Type="http://schemas.openxmlformats.org/officeDocument/2006/relationships/oleObject" Target="../embeddings/oleObject3.bin"/><Relationship Id="rId4" Type="http://schemas.openxmlformats.org/officeDocument/2006/relationships/image" Target="../media/image65.wmf"/><Relationship Id="rId9" Type="http://schemas.openxmlformats.org/officeDocument/2006/relationships/image" Target="../media/image67.wmf"/></Relationships>
</file>

<file path=ppt/slides/_rels/slide29.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70.gif"/><Relationship Id="rId4" Type="http://schemas.openxmlformats.org/officeDocument/2006/relationships/image" Target="../media/image69.gif"/></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gif"/><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75.wmf"/><Relationship Id="rId3" Type="http://schemas.openxmlformats.org/officeDocument/2006/relationships/oleObject" Target="../embeddings/oleObject6.bin"/><Relationship Id="rId7" Type="http://schemas.openxmlformats.org/officeDocument/2006/relationships/image" Target="../media/image72.wmf"/><Relationship Id="rId12" Type="http://schemas.openxmlformats.org/officeDocument/2006/relationships/oleObject" Target="../embeddings/oleObject11.bin"/><Relationship Id="rId17" Type="http://schemas.openxmlformats.org/officeDocument/2006/relationships/image" Target="../media/image77.wmf"/><Relationship Id="rId2" Type="http://schemas.openxmlformats.org/officeDocument/2006/relationships/image" Target="../media/image2.jpeg"/><Relationship Id="rId16" Type="http://schemas.openxmlformats.org/officeDocument/2006/relationships/oleObject" Target="../embeddings/oleObject13.bin"/><Relationship Id="rId1" Type="http://schemas.openxmlformats.org/officeDocument/2006/relationships/slideLayout" Target="../slideLayouts/slideLayout7.xml"/><Relationship Id="rId6" Type="http://schemas.openxmlformats.org/officeDocument/2006/relationships/oleObject" Target="../embeddings/oleObject8.bin"/><Relationship Id="rId11" Type="http://schemas.openxmlformats.org/officeDocument/2006/relationships/image" Target="../media/image74.wmf"/><Relationship Id="rId5" Type="http://schemas.openxmlformats.org/officeDocument/2006/relationships/oleObject" Target="../embeddings/oleObject7.bin"/><Relationship Id="rId15" Type="http://schemas.openxmlformats.org/officeDocument/2006/relationships/image" Target="../media/image76.wmf"/><Relationship Id="rId10" Type="http://schemas.openxmlformats.org/officeDocument/2006/relationships/oleObject" Target="../embeddings/oleObject10.bin"/><Relationship Id="rId4" Type="http://schemas.openxmlformats.org/officeDocument/2006/relationships/image" Target="../media/image71.wmf"/><Relationship Id="rId9" Type="http://schemas.openxmlformats.org/officeDocument/2006/relationships/image" Target="../media/image73.wmf"/><Relationship Id="rId14" Type="http://schemas.openxmlformats.org/officeDocument/2006/relationships/oleObject" Target="../embeddings/oleObject12.bin"/></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16.bin"/><Relationship Id="rId13" Type="http://schemas.openxmlformats.org/officeDocument/2006/relationships/image" Target="../media/image82.wmf"/><Relationship Id="rId18" Type="http://schemas.openxmlformats.org/officeDocument/2006/relationships/oleObject" Target="../embeddings/oleObject21.bin"/><Relationship Id="rId3" Type="http://schemas.openxmlformats.org/officeDocument/2006/relationships/oleObject" Target="../embeddings/oleObject14.bin"/><Relationship Id="rId21" Type="http://schemas.openxmlformats.org/officeDocument/2006/relationships/image" Target="../media/image86.wmf"/><Relationship Id="rId7" Type="http://schemas.openxmlformats.org/officeDocument/2006/relationships/image" Target="../media/image80.wmf"/><Relationship Id="rId12" Type="http://schemas.openxmlformats.org/officeDocument/2006/relationships/oleObject" Target="../embeddings/oleObject18.bin"/><Relationship Id="rId17" Type="http://schemas.openxmlformats.org/officeDocument/2006/relationships/image" Target="../media/image84.wmf"/><Relationship Id="rId2" Type="http://schemas.openxmlformats.org/officeDocument/2006/relationships/image" Target="../media/image2.jpeg"/><Relationship Id="rId16" Type="http://schemas.openxmlformats.org/officeDocument/2006/relationships/oleObject" Target="../embeddings/oleObject20.bin"/><Relationship Id="rId20" Type="http://schemas.openxmlformats.org/officeDocument/2006/relationships/oleObject" Target="../embeddings/oleObject22.bin"/><Relationship Id="rId1" Type="http://schemas.openxmlformats.org/officeDocument/2006/relationships/slideLayout" Target="../slideLayouts/slideLayout7.xml"/><Relationship Id="rId6" Type="http://schemas.openxmlformats.org/officeDocument/2006/relationships/oleObject" Target="../embeddings/oleObject15.bin"/><Relationship Id="rId11" Type="http://schemas.openxmlformats.org/officeDocument/2006/relationships/image" Target="../media/image81.wmf"/><Relationship Id="rId5" Type="http://schemas.openxmlformats.org/officeDocument/2006/relationships/image" Target="../media/image79.png"/><Relationship Id="rId15" Type="http://schemas.openxmlformats.org/officeDocument/2006/relationships/image" Target="../media/image83.wmf"/><Relationship Id="rId10" Type="http://schemas.openxmlformats.org/officeDocument/2006/relationships/oleObject" Target="../embeddings/oleObject17.bin"/><Relationship Id="rId19" Type="http://schemas.openxmlformats.org/officeDocument/2006/relationships/image" Target="../media/image85.wmf"/><Relationship Id="rId4" Type="http://schemas.openxmlformats.org/officeDocument/2006/relationships/image" Target="../media/image78.wmf"/><Relationship Id="rId9" Type="http://schemas.openxmlformats.org/officeDocument/2006/relationships/image" Target="../media/image71.wmf"/><Relationship Id="rId14" Type="http://schemas.openxmlformats.org/officeDocument/2006/relationships/oleObject" Target="../embeddings/oleObject19.bin"/></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image" Target="../media/image87.gif"/><Relationship Id="rId7" Type="http://schemas.openxmlformats.org/officeDocument/2006/relationships/image" Target="../media/image90.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oleObject" Target="../embeddings/oleObject23.bin"/><Relationship Id="rId5" Type="http://schemas.openxmlformats.org/officeDocument/2006/relationships/image" Target="../media/image89.jpeg"/><Relationship Id="rId10" Type="http://schemas.openxmlformats.org/officeDocument/2006/relationships/oleObject" Target="../embeddings/oleObject25.bin"/><Relationship Id="rId4" Type="http://schemas.openxmlformats.org/officeDocument/2006/relationships/image" Target="../media/image88.png"/><Relationship Id="rId9" Type="http://schemas.openxmlformats.org/officeDocument/2006/relationships/image" Target="../media/image91.w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oleObject" Target="../embeddings/oleObject27.bin"/><Relationship Id="rId4" Type="http://schemas.openxmlformats.org/officeDocument/2006/relationships/image" Target="../media/image92.png"/></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5.wmf"/><Relationship Id="rId5" Type="http://schemas.openxmlformats.org/officeDocument/2006/relationships/oleObject" Target="../embeddings/oleObject29.bin"/><Relationship Id="rId4" Type="http://schemas.openxmlformats.org/officeDocument/2006/relationships/image" Target="../media/image94.w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oleObject" Target="../embeddings/oleObject31.bin"/><Relationship Id="rId4" Type="http://schemas.openxmlformats.org/officeDocument/2006/relationships/image" Target="../media/image96.png"/></Relationships>
</file>

<file path=ppt/slides/_rels/slide3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35.bin"/><Relationship Id="rId13"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3.png"/><Relationship Id="rId12" Type="http://schemas.openxmlformats.org/officeDocument/2006/relationships/oleObject" Target="../embeddings/oleObject37.bin"/><Relationship Id="rId2" Type="http://schemas.openxmlformats.org/officeDocument/2006/relationships/oleObject" Target="../embeddings/oleObject32.bin"/><Relationship Id="rId1" Type="http://schemas.openxmlformats.org/officeDocument/2006/relationships/slideLayout" Target="../slideLayouts/slideLayout2.xml"/><Relationship Id="rId6" Type="http://schemas.openxmlformats.org/officeDocument/2006/relationships/oleObject" Target="../embeddings/oleObject34.bin"/><Relationship Id="rId11" Type="http://schemas.openxmlformats.org/officeDocument/2006/relationships/image" Target="../media/image105.png"/><Relationship Id="rId5" Type="http://schemas.openxmlformats.org/officeDocument/2006/relationships/image" Target="../media/image102.png"/><Relationship Id="rId15" Type="http://schemas.openxmlformats.org/officeDocument/2006/relationships/image" Target="../media/image107.png"/><Relationship Id="rId10" Type="http://schemas.openxmlformats.org/officeDocument/2006/relationships/oleObject" Target="../embeddings/oleObject36.bin"/><Relationship Id="rId4" Type="http://schemas.openxmlformats.org/officeDocument/2006/relationships/oleObject" Target="../embeddings/oleObject33.bin"/><Relationship Id="rId9" Type="http://schemas.openxmlformats.org/officeDocument/2006/relationships/image" Target="../media/image104.png"/><Relationship Id="rId14" Type="http://schemas.openxmlformats.org/officeDocument/2006/relationships/oleObject" Target="../embeddings/oleObject38.bin"/></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109.gif"/><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3" Type="http://schemas.openxmlformats.org/officeDocument/2006/relationships/image" Target="../media/image115.png"/><Relationship Id="rId18" Type="http://schemas.openxmlformats.org/officeDocument/2006/relationships/oleObject" Target="../embeddings/oleObject47.bin"/><Relationship Id="rId26" Type="http://schemas.openxmlformats.org/officeDocument/2006/relationships/oleObject" Target="../embeddings/oleObject51.bin"/><Relationship Id="rId3" Type="http://schemas.openxmlformats.org/officeDocument/2006/relationships/image" Target="../media/image110.png"/><Relationship Id="rId21" Type="http://schemas.openxmlformats.org/officeDocument/2006/relationships/image" Target="../media/image119.png"/><Relationship Id="rId34" Type="http://schemas.openxmlformats.org/officeDocument/2006/relationships/oleObject" Target="../embeddings/oleObject55.bin"/><Relationship Id="rId7" Type="http://schemas.openxmlformats.org/officeDocument/2006/relationships/image" Target="../media/image112.png"/><Relationship Id="rId12" Type="http://schemas.openxmlformats.org/officeDocument/2006/relationships/oleObject" Target="../embeddings/oleObject44.bin"/><Relationship Id="rId17" Type="http://schemas.openxmlformats.org/officeDocument/2006/relationships/image" Target="../media/image117.png"/><Relationship Id="rId25" Type="http://schemas.openxmlformats.org/officeDocument/2006/relationships/image" Target="../media/image121.png"/><Relationship Id="rId33" Type="http://schemas.openxmlformats.org/officeDocument/2006/relationships/image" Target="../media/image125.png"/><Relationship Id="rId2" Type="http://schemas.openxmlformats.org/officeDocument/2006/relationships/oleObject" Target="../embeddings/oleObject39.bin"/><Relationship Id="rId16" Type="http://schemas.openxmlformats.org/officeDocument/2006/relationships/oleObject" Target="../embeddings/oleObject46.bin"/><Relationship Id="rId20" Type="http://schemas.openxmlformats.org/officeDocument/2006/relationships/oleObject" Target="../embeddings/oleObject48.bin"/><Relationship Id="rId29"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oleObject" Target="../embeddings/oleObject41.bin"/><Relationship Id="rId11" Type="http://schemas.openxmlformats.org/officeDocument/2006/relationships/image" Target="../media/image114.png"/><Relationship Id="rId24" Type="http://schemas.openxmlformats.org/officeDocument/2006/relationships/oleObject" Target="../embeddings/oleObject50.bin"/><Relationship Id="rId32" Type="http://schemas.openxmlformats.org/officeDocument/2006/relationships/oleObject" Target="../embeddings/oleObject54.bin"/><Relationship Id="rId5" Type="http://schemas.openxmlformats.org/officeDocument/2006/relationships/image" Target="../media/image111.png"/><Relationship Id="rId15" Type="http://schemas.openxmlformats.org/officeDocument/2006/relationships/image" Target="../media/image116.png"/><Relationship Id="rId23" Type="http://schemas.openxmlformats.org/officeDocument/2006/relationships/image" Target="../media/image120.png"/><Relationship Id="rId28" Type="http://schemas.openxmlformats.org/officeDocument/2006/relationships/oleObject" Target="../embeddings/oleObject52.bin"/><Relationship Id="rId10" Type="http://schemas.openxmlformats.org/officeDocument/2006/relationships/oleObject" Target="../embeddings/oleObject43.bin"/><Relationship Id="rId19" Type="http://schemas.openxmlformats.org/officeDocument/2006/relationships/image" Target="../media/image118.png"/><Relationship Id="rId31" Type="http://schemas.openxmlformats.org/officeDocument/2006/relationships/image" Target="../media/image124.png"/><Relationship Id="rId4" Type="http://schemas.openxmlformats.org/officeDocument/2006/relationships/oleObject" Target="../embeddings/oleObject40.bin"/><Relationship Id="rId9" Type="http://schemas.openxmlformats.org/officeDocument/2006/relationships/image" Target="../media/image113.png"/><Relationship Id="rId14" Type="http://schemas.openxmlformats.org/officeDocument/2006/relationships/oleObject" Target="../embeddings/oleObject45.bin"/><Relationship Id="rId22" Type="http://schemas.openxmlformats.org/officeDocument/2006/relationships/oleObject" Target="../embeddings/oleObject49.bin"/><Relationship Id="rId27" Type="http://schemas.openxmlformats.org/officeDocument/2006/relationships/image" Target="../media/image122.png"/><Relationship Id="rId30" Type="http://schemas.openxmlformats.org/officeDocument/2006/relationships/oleObject" Target="../embeddings/oleObject53.bin"/><Relationship Id="rId35" Type="http://schemas.openxmlformats.org/officeDocument/2006/relationships/image" Target="../media/image126.png"/><Relationship Id="rId8" Type="http://schemas.openxmlformats.org/officeDocument/2006/relationships/oleObject" Target="../embeddings/oleObject42.bin"/></Relationships>
</file>

<file path=ppt/slides/_rels/slide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14.gif"/><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ctrTitle"/>
          </p:nvPr>
        </p:nvSpPr>
        <p:spPr>
          <a:xfrm>
            <a:off x="-237222" y="1340768"/>
            <a:ext cx="9906473" cy="2257809"/>
          </a:xfrm>
        </p:spPr>
        <p:txBody>
          <a:bodyPr/>
          <a:lstStyle/>
          <a:p>
            <a:pPr eaLnBrk="1" hangingPunct="1">
              <a:lnSpc>
                <a:spcPct val="120000"/>
              </a:lnSpc>
              <a:spcBef>
                <a:spcPts val="3000"/>
              </a:spcBef>
              <a:defRPr/>
            </a:pPr>
            <a:r>
              <a:rPr lang="zh-CN" altLang="en-US" b="1" dirty="0">
                <a:solidFill>
                  <a:srgbClr val="002060"/>
                </a:solidFill>
                <a:latin typeface="微软雅黑" panose="020B0503020204020204" pitchFamily="34" charset="-122"/>
                <a:ea typeface="微软雅黑" panose="020B0503020204020204" pitchFamily="34" charset="-122"/>
                <a:cs typeface="+mn-cs"/>
              </a:rPr>
              <a:t>力学</a:t>
            </a:r>
          </a:p>
        </p:txBody>
      </p:sp>
      <p:sp>
        <p:nvSpPr>
          <p:cNvPr id="3076" name="矩形 1"/>
          <p:cNvSpPr>
            <a:spLocks noChangeArrowheads="1"/>
          </p:cNvSpPr>
          <p:nvPr/>
        </p:nvSpPr>
        <p:spPr bwMode="auto">
          <a:xfrm>
            <a:off x="2483764" y="4221088"/>
            <a:ext cx="4464497" cy="1015663"/>
          </a:xfrm>
          <a:prstGeom prst="rect">
            <a:avLst/>
          </a:prstGeom>
          <a:noFill/>
          <a:ln w="9525">
            <a:noFill/>
            <a:miter lim="800000"/>
            <a:headEnd/>
            <a:tailEnd/>
          </a:ln>
        </p:spPr>
        <p:txBody>
          <a:bodyPr wrap="square">
            <a:spAutoFit/>
          </a:bodyPr>
          <a:lstStyle/>
          <a:p>
            <a:pPr algn="ctr" eaLnBrk="1" hangingPunct="1">
              <a:lnSpc>
                <a:spcPts val="3280"/>
              </a:lnSpc>
              <a:spcBef>
                <a:spcPts val="600"/>
              </a:spcBef>
            </a:pPr>
            <a:r>
              <a:rPr lang="zh-CN" altLang="en-US" sz="2400" b="1" dirty="0">
                <a:latin typeface="楷体" panose="02010609060101010101" pitchFamily="49" charset="-122"/>
                <a:ea typeface="楷体" panose="02010609060101010101" pitchFamily="49" charset="-122"/>
                <a:cs typeface="Arial" pitchFamily="34" charset="0"/>
              </a:rPr>
              <a:t>张潇悦</a:t>
            </a:r>
            <a:endParaRPr lang="en-US" altLang="zh-CN" sz="2400" b="1" dirty="0">
              <a:latin typeface="楷体" panose="02010609060101010101" pitchFamily="49" charset="-122"/>
              <a:ea typeface="楷体" panose="02010609060101010101" pitchFamily="49" charset="-122"/>
              <a:cs typeface="Arial" pitchFamily="34" charset="0"/>
            </a:endParaRPr>
          </a:p>
          <a:p>
            <a:pPr algn="ctr" eaLnBrk="1" hangingPunct="1">
              <a:lnSpc>
                <a:spcPts val="3280"/>
              </a:lnSpc>
              <a:spcBef>
                <a:spcPts val="600"/>
              </a:spcBef>
            </a:pP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Email: zhangxy26@mail.sysue.du.cn</a:t>
            </a:r>
          </a:p>
        </p:txBody>
      </p:sp>
      <p:sp>
        <p:nvSpPr>
          <p:cNvPr id="3" name="文本框 2"/>
          <p:cNvSpPr txBox="1"/>
          <p:nvPr/>
        </p:nvSpPr>
        <p:spPr>
          <a:xfrm>
            <a:off x="2123724" y="3104964"/>
            <a:ext cx="5472611" cy="648072"/>
          </a:xfrm>
          <a:prstGeom prst="rect">
            <a:avLst/>
          </a:prstGeom>
          <a:noFill/>
        </p:spPr>
        <p:txBody>
          <a:bodyPr wrap="square" rtlCol="0">
            <a:noAutofit/>
          </a:bodyPr>
          <a:lstStyle/>
          <a:p>
            <a:pPr algn="ctr">
              <a:lnSpc>
                <a:spcPct val="110000"/>
              </a:lnSpc>
              <a:spcBef>
                <a:spcPts val="0"/>
              </a:spcBef>
              <a:spcAft>
                <a:spcPts val="600"/>
              </a:spcAft>
              <a:buClr>
                <a:schemeClr val="tx1"/>
              </a:buClr>
            </a:pPr>
            <a:r>
              <a:rPr lang="zh-CN" altLang="en-US" sz="3200" b="1" dirty="0">
                <a:latin typeface="微软雅黑" panose="020B0503020204020204" pitchFamily="34" charset="-122"/>
                <a:ea typeface="微软雅黑" panose="020B0503020204020204" pitchFamily="34" charset="-122"/>
                <a:cs typeface="Times New Roman" pitchFamily="18" charset="0"/>
              </a:rPr>
              <a:t>第二章 动量守恒 质点动力学</a:t>
            </a:r>
          </a:p>
        </p:txBody>
      </p:sp>
      <p:pic>
        <p:nvPicPr>
          <p:cNvPr id="8"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27016" y="350085"/>
            <a:ext cx="1578000" cy="141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灯片编号占位符 3">
            <a:extLst>
              <a:ext uri="{FF2B5EF4-FFF2-40B4-BE49-F238E27FC236}">
                <a16:creationId xmlns:a16="http://schemas.microsoft.com/office/drawing/2014/main" id="{C9CCEADD-6AAD-4B8F-8292-25BC8600F5CF}"/>
              </a:ext>
            </a:extLst>
          </p:cNvPr>
          <p:cNvSpPr txBox="1">
            <a:spLocks noGrp="1"/>
          </p:cNvSpPr>
          <p:nvPr/>
        </p:nvSpPr>
        <p:spPr bwMode="auto">
          <a:xfrm>
            <a:off x="8687313" y="6516688"/>
            <a:ext cx="436563" cy="341312"/>
          </a:xfrm>
          <a:prstGeom prst="rect">
            <a:avLst/>
          </a:prstGeom>
          <a:noFill/>
          <a:ln w="9525">
            <a:noFill/>
            <a:miter lim="800000"/>
            <a:headEnd/>
            <a:tailEnd/>
          </a:ln>
        </p:spPr>
        <p:txBody>
          <a:bodyPr/>
          <a:lstStyle/>
          <a:p>
            <a:pPr algn="r" eaLnBrk="1" hangingPunct="1"/>
            <a:fld id="{D46E5C8B-4D44-458B-83B4-8741D0B78E09}" type="slidenum">
              <a:rPr lang="en-US" altLang="zh-CN" sz="900">
                <a:solidFill>
                  <a:srgbClr val="4D5E68"/>
                </a:solidFill>
                <a:latin typeface="Impact" pitchFamily="34" charset="0"/>
              </a:rPr>
              <a:pPr algn="r" eaLnBrk="1" hangingPunct="1"/>
              <a:t>1</a:t>
            </a:fld>
            <a:endParaRPr lang="en-US" altLang="zh-CN" sz="900" dirty="0">
              <a:solidFill>
                <a:srgbClr val="4D5E68"/>
              </a:solidFill>
              <a:latin typeface="Impact" pitchFamily="34" charset="0"/>
              <a:ea typeface="Arial Unicode MS" pitchFamily="34" charset="-122"/>
              <a:cs typeface="Arial Unicode MS" pitchFamily="34" charset="-122"/>
            </a:endParaRPr>
          </a:p>
        </p:txBody>
      </p:sp>
    </p:spTree>
  </p:cSld>
  <p:clrMapOvr>
    <a:masterClrMapping/>
  </p:clrMapOvr>
  <p:transition advTm="14687"/>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8" name="矩形 7"/>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10" name="图片 4">
            <a:extLst>
              <a:ext uri="{FF2B5EF4-FFF2-40B4-BE49-F238E27FC236}">
                <a16:creationId xmlns:a16="http://schemas.microsoft.com/office/drawing/2014/main" id="{D581B58B-2E72-43DE-9B1B-004D714A5AA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标题 1">
            <a:extLst>
              <a:ext uri="{FF2B5EF4-FFF2-40B4-BE49-F238E27FC236}">
                <a16:creationId xmlns:a16="http://schemas.microsoft.com/office/drawing/2014/main" id="{2581602D-5D70-4645-81F7-4227B5F124D9}"/>
              </a:ext>
            </a:extLst>
          </p:cNvPr>
          <p:cNvSpPr txBox="1">
            <a:spLocks/>
          </p:cNvSpPr>
          <p:nvPr/>
        </p:nvSpPr>
        <p:spPr>
          <a:xfrm>
            <a:off x="107504" y="188640"/>
            <a:ext cx="9144000" cy="931683"/>
          </a:xfrm>
          <a:prstGeom prst="rect">
            <a:avLst/>
          </a:prstGeom>
        </p:spPr>
        <p:txBody>
          <a:bodyPr>
            <a:normAutofit lnSpcReduction="100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dirty="0">
                <a:latin typeface="微软雅黑" panose="020B0503020204020204" pitchFamily="34" charset="-122"/>
                <a:ea typeface="微软雅黑" panose="020B0503020204020204" pitchFamily="34" charset="-122"/>
              </a:rPr>
              <a:t>动量守恒定律</a:t>
            </a:r>
          </a:p>
          <a:p>
            <a:pPr algn="l"/>
            <a:r>
              <a:rPr lang="zh-CN" altLang="en-US" sz="2800" b="1" dirty="0">
                <a:latin typeface="微软雅黑" panose="020B0503020204020204" pitchFamily="34" charset="-122"/>
                <a:ea typeface="微软雅黑" panose="020B0503020204020204" pitchFamily="34" charset="-122"/>
              </a:rPr>
              <a:t> </a:t>
            </a:r>
          </a:p>
        </p:txBody>
      </p:sp>
      <p:pic>
        <p:nvPicPr>
          <p:cNvPr id="3" name="图片 2">
            <a:extLst>
              <a:ext uri="{FF2B5EF4-FFF2-40B4-BE49-F238E27FC236}">
                <a16:creationId xmlns:a16="http://schemas.microsoft.com/office/drawing/2014/main" id="{85319E9F-271C-45BF-9AF1-D3B16DF8F8FC}"/>
              </a:ext>
            </a:extLst>
          </p:cNvPr>
          <p:cNvPicPr>
            <a:picLocks noChangeAspect="1"/>
          </p:cNvPicPr>
          <p:nvPr/>
        </p:nvPicPr>
        <p:blipFill>
          <a:blip r:embed="rId3"/>
          <a:stretch>
            <a:fillRect/>
          </a:stretch>
        </p:blipFill>
        <p:spPr>
          <a:xfrm>
            <a:off x="396044" y="1340768"/>
            <a:ext cx="8351912" cy="5142872"/>
          </a:xfrm>
          <a:prstGeom prst="rect">
            <a:avLst/>
          </a:prstGeom>
        </p:spPr>
      </p:pic>
    </p:spTree>
    <p:extLst>
      <p:ext uri="{BB962C8B-B14F-4D97-AF65-F5344CB8AC3E}">
        <p14:creationId xmlns:p14="http://schemas.microsoft.com/office/powerpoint/2010/main" val="1093357621"/>
      </p:ext>
    </p:extLst>
  </p:cSld>
  <p:clrMapOvr>
    <a:masterClrMapping/>
  </p:clrMapOvr>
  <p:transition advTm="5281"/>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8" name="矩形 7"/>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10" name="图片 4">
            <a:extLst>
              <a:ext uri="{FF2B5EF4-FFF2-40B4-BE49-F238E27FC236}">
                <a16:creationId xmlns:a16="http://schemas.microsoft.com/office/drawing/2014/main" id="{D581B58B-2E72-43DE-9B1B-004D714A5AA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标题 1">
            <a:extLst>
              <a:ext uri="{FF2B5EF4-FFF2-40B4-BE49-F238E27FC236}">
                <a16:creationId xmlns:a16="http://schemas.microsoft.com/office/drawing/2014/main" id="{2581602D-5D70-4645-81F7-4227B5F124D9}"/>
              </a:ext>
            </a:extLst>
          </p:cNvPr>
          <p:cNvSpPr txBox="1">
            <a:spLocks/>
          </p:cNvSpPr>
          <p:nvPr/>
        </p:nvSpPr>
        <p:spPr>
          <a:xfrm>
            <a:off x="107504" y="188640"/>
            <a:ext cx="9144000" cy="931683"/>
          </a:xfrm>
          <a:prstGeom prst="rect">
            <a:avLst/>
          </a:prstGeom>
        </p:spPr>
        <p:txBody>
          <a:bodyPr>
            <a:normAutofit lnSpcReduction="100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dirty="0">
                <a:latin typeface="微软雅黑" panose="020B0503020204020204" pitchFamily="34" charset="-122"/>
                <a:ea typeface="微软雅黑" panose="020B0503020204020204" pitchFamily="34" charset="-122"/>
              </a:rPr>
              <a:t>动量守恒定律</a:t>
            </a:r>
          </a:p>
          <a:p>
            <a:pPr algn="l"/>
            <a:r>
              <a:rPr lang="zh-CN" altLang="en-US" sz="2800" b="1" dirty="0">
                <a:latin typeface="微软雅黑" panose="020B0503020204020204" pitchFamily="34" charset="-122"/>
                <a:ea typeface="微软雅黑" panose="020B0503020204020204" pitchFamily="34" charset="-122"/>
              </a:rPr>
              <a:t> </a:t>
            </a:r>
          </a:p>
        </p:txBody>
      </p:sp>
      <p:pic>
        <p:nvPicPr>
          <p:cNvPr id="3" name="图片 2">
            <a:extLst>
              <a:ext uri="{FF2B5EF4-FFF2-40B4-BE49-F238E27FC236}">
                <a16:creationId xmlns:a16="http://schemas.microsoft.com/office/drawing/2014/main" id="{12F1B250-3FDD-4904-B506-F1A6225F8C12}"/>
              </a:ext>
            </a:extLst>
          </p:cNvPr>
          <p:cNvPicPr>
            <a:picLocks noChangeAspect="1"/>
          </p:cNvPicPr>
          <p:nvPr/>
        </p:nvPicPr>
        <p:blipFill>
          <a:blip r:embed="rId5"/>
          <a:stretch>
            <a:fillRect/>
          </a:stretch>
        </p:blipFill>
        <p:spPr>
          <a:xfrm>
            <a:off x="471354" y="2595818"/>
            <a:ext cx="4038600" cy="2847975"/>
          </a:xfrm>
          <a:prstGeom prst="rect">
            <a:avLst/>
          </a:prstGeom>
        </p:spPr>
      </p:pic>
      <p:pic>
        <p:nvPicPr>
          <p:cNvPr id="5" name="图片 4">
            <a:extLst>
              <a:ext uri="{FF2B5EF4-FFF2-40B4-BE49-F238E27FC236}">
                <a16:creationId xmlns:a16="http://schemas.microsoft.com/office/drawing/2014/main" id="{A49838D5-EE7A-46C1-8400-278B7C0E0C0A}"/>
              </a:ext>
            </a:extLst>
          </p:cNvPr>
          <p:cNvPicPr>
            <a:picLocks noChangeAspect="1"/>
          </p:cNvPicPr>
          <p:nvPr/>
        </p:nvPicPr>
        <p:blipFill>
          <a:blip r:embed="rId6"/>
          <a:stretch>
            <a:fillRect/>
          </a:stretch>
        </p:blipFill>
        <p:spPr>
          <a:xfrm>
            <a:off x="107504" y="1423497"/>
            <a:ext cx="5391150" cy="752475"/>
          </a:xfrm>
          <a:prstGeom prst="rect">
            <a:avLst/>
          </a:prstGeom>
        </p:spPr>
      </p:pic>
      <p:pic>
        <p:nvPicPr>
          <p:cNvPr id="6" name="捕捉b">
            <a:hlinkClick r:id="" action="ppaction://media"/>
            <a:extLst>
              <a:ext uri="{FF2B5EF4-FFF2-40B4-BE49-F238E27FC236}">
                <a16:creationId xmlns:a16="http://schemas.microsoft.com/office/drawing/2014/main" id="{653BDF94-CFF1-4D9F-BBEA-8D07B6B74CFE}"/>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933423" y="2590328"/>
            <a:ext cx="3739223" cy="2804417"/>
          </a:xfrm>
          <a:prstGeom prst="rect">
            <a:avLst/>
          </a:prstGeom>
        </p:spPr>
      </p:pic>
    </p:spTree>
    <p:extLst>
      <p:ext uri="{BB962C8B-B14F-4D97-AF65-F5344CB8AC3E}">
        <p14:creationId xmlns:p14="http://schemas.microsoft.com/office/powerpoint/2010/main" val="255098299"/>
      </p:ext>
    </p:extLst>
  </p:cSld>
  <p:clrMapOvr>
    <a:masterClrMapping/>
  </p:clrMapOvr>
  <p:transition advTm="528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2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8" name="矩形 7"/>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10" name="图片 4">
            <a:extLst>
              <a:ext uri="{FF2B5EF4-FFF2-40B4-BE49-F238E27FC236}">
                <a16:creationId xmlns:a16="http://schemas.microsoft.com/office/drawing/2014/main" id="{D581B58B-2E72-43DE-9B1B-004D714A5AA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标题 1">
            <a:extLst>
              <a:ext uri="{FF2B5EF4-FFF2-40B4-BE49-F238E27FC236}">
                <a16:creationId xmlns:a16="http://schemas.microsoft.com/office/drawing/2014/main" id="{2581602D-5D70-4645-81F7-4227B5F124D9}"/>
              </a:ext>
            </a:extLst>
          </p:cNvPr>
          <p:cNvSpPr txBox="1">
            <a:spLocks/>
          </p:cNvSpPr>
          <p:nvPr/>
        </p:nvSpPr>
        <p:spPr>
          <a:xfrm>
            <a:off x="107504" y="188640"/>
            <a:ext cx="9144000" cy="931683"/>
          </a:xfrm>
          <a:prstGeom prst="rect">
            <a:avLst/>
          </a:prstGeom>
        </p:spPr>
        <p:txBody>
          <a:bodyPr>
            <a:normAutofit lnSpcReduction="100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dirty="0">
                <a:latin typeface="微软雅黑" panose="020B0503020204020204" pitchFamily="34" charset="-122"/>
                <a:ea typeface="微软雅黑" panose="020B0503020204020204" pitchFamily="34" charset="-122"/>
              </a:rPr>
              <a:t>动量守恒定律</a:t>
            </a:r>
          </a:p>
          <a:p>
            <a:pPr algn="l"/>
            <a:r>
              <a:rPr lang="zh-CN" altLang="en-US" sz="2800" b="1" dirty="0">
                <a:latin typeface="微软雅黑" panose="020B0503020204020204" pitchFamily="34" charset="-122"/>
                <a:ea typeface="微软雅黑" panose="020B0503020204020204" pitchFamily="34" charset="-122"/>
              </a:rPr>
              <a:t> </a:t>
            </a:r>
          </a:p>
        </p:txBody>
      </p:sp>
      <p:pic>
        <p:nvPicPr>
          <p:cNvPr id="3" name="图片 2">
            <a:extLst>
              <a:ext uri="{FF2B5EF4-FFF2-40B4-BE49-F238E27FC236}">
                <a16:creationId xmlns:a16="http://schemas.microsoft.com/office/drawing/2014/main" id="{24759AD3-0D15-403C-BA14-968D9B93FC62}"/>
              </a:ext>
            </a:extLst>
          </p:cNvPr>
          <p:cNvPicPr>
            <a:picLocks noChangeAspect="1"/>
          </p:cNvPicPr>
          <p:nvPr/>
        </p:nvPicPr>
        <p:blipFill>
          <a:blip r:embed="rId3"/>
          <a:stretch>
            <a:fillRect/>
          </a:stretch>
        </p:blipFill>
        <p:spPr>
          <a:xfrm>
            <a:off x="251520" y="1268046"/>
            <a:ext cx="5697254" cy="3241074"/>
          </a:xfrm>
          <a:prstGeom prst="rect">
            <a:avLst/>
          </a:prstGeom>
        </p:spPr>
      </p:pic>
      <p:pic>
        <p:nvPicPr>
          <p:cNvPr id="5" name="图片 4">
            <a:extLst>
              <a:ext uri="{FF2B5EF4-FFF2-40B4-BE49-F238E27FC236}">
                <a16:creationId xmlns:a16="http://schemas.microsoft.com/office/drawing/2014/main" id="{670C49D2-50F9-4174-B144-9B956DE2A0C5}"/>
              </a:ext>
            </a:extLst>
          </p:cNvPr>
          <p:cNvPicPr>
            <a:picLocks noChangeAspect="1"/>
          </p:cNvPicPr>
          <p:nvPr/>
        </p:nvPicPr>
        <p:blipFill>
          <a:blip r:embed="rId4"/>
          <a:stretch>
            <a:fillRect/>
          </a:stretch>
        </p:blipFill>
        <p:spPr>
          <a:xfrm>
            <a:off x="6142812" y="1421897"/>
            <a:ext cx="2797822" cy="2709385"/>
          </a:xfrm>
          <a:prstGeom prst="rect">
            <a:avLst/>
          </a:prstGeom>
        </p:spPr>
      </p:pic>
      <p:pic>
        <p:nvPicPr>
          <p:cNvPr id="9" name="图片 8">
            <a:extLst>
              <a:ext uri="{FF2B5EF4-FFF2-40B4-BE49-F238E27FC236}">
                <a16:creationId xmlns:a16="http://schemas.microsoft.com/office/drawing/2014/main" id="{FAA5D269-5478-4AFF-9B57-BEB67DE1FC6F}"/>
              </a:ext>
            </a:extLst>
          </p:cNvPr>
          <p:cNvPicPr>
            <a:picLocks noChangeAspect="1"/>
          </p:cNvPicPr>
          <p:nvPr/>
        </p:nvPicPr>
        <p:blipFill>
          <a:blip r:embed="rId5"/>
          <a:stretch>
            <a:fillRect/>
          </a:stretch>
        </p:blipFill>
        <p:spPr>
          <a:xfrm>
            <a:off x="251520" y="4889789"/>
            <a:ext cx="5942871" cy="1682456"/>
          </a:xfrm>
          <a:prstGeom prst="rect">
            <a:avLst/>
          </a:prstGeom>
        </p:spPr>
      </p:pic>
      <p:pic>
        <p:nvPicPr>
          <p:cNvPr id="12" name="图片 11">
            <a:extLst>
              <a:ext uri="{FF2B5EF4-FFF2-40B4-BE49-F238E27FC236}">
                <a16:creationId xmlns:a16="http://schemas.microsoft.com/office/drawing/2014/main" id="{AD90CB5E-E4EC-4E29-94EF-1691D966EA59}"/>
              </a:ext>
            </a:extLst>
          </p:cNvPr>
          <p:cNvPicPr>
            <a:picLocks noChangeAspect="1"/>
          </p:cNvPicPr>
          <p:nvPr/>
        </p:nvPicPr>
        <p:blipFill>
          <a:blip r:embed="rId6"/>
          <a:stretch>
            <a:fillRect/>
          </a:stretch>
        </p:blipFill>
        <p:spPr>
          <a:xfrm>
            <a:off x="6372200" y="4168063"/>
            <a:ext cx="2627784" cy="2522995"/>
          </a:xfrm>
          <a:prstGeom prst="rect">
            <a:avLst/>
          </a:prstGeom>
        </p:spPr>
      </p:pic>
    </p:spTree>
    <p:extLst>
      <p:ext uri="{BB962C8B-B14F-4D97-AF65-F5344CB8AC3E}">
        <p14:creationId xmlns:p14="http://schemas.microsoft.com/office/powerpoint/2010/main" val="1804083986"/>
      </p:ext>
    </p:extLst>
  </p:cSld>
  <p:clrMapOvr>
    <a:masterClrMapping/>
  </p:clrMapOvr>
  <p:transition advTm="528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8" name="矩形 7"/>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10" name="图片 4">
            <a:extLst>
              <a:ext uri="{FF2B5EF4-FFF2-40B4-BE49-F238E27FC236}">
                <a16:creationId xmlns:a16="http://schemas.microsoft.com/office/drawing/2014/main" id="{D581B58B-2E72-43DE-9B1B-004D714A5AA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标题 1">
            <a:extLst>
              <a:ext uri="{FF2B5EF4-FFF2-40B4-BE49-F238E27FC236}">
                <a16:creationId xmlns:a16="http://schemas.microsoft.com/office/drawing/2014/main" id="{2581602D-5D70-4645-81F7-4227B5F124D9}"/>
              </a:ext>
            </a:extLst>
          </p:cNvPr>
          <p:cNvSpPr txBox="1">
            <a:spLocks/>
          </p:cNvSpPr>
          <p:nvPr/>
        </p:nvSpPr>
        <p:spPr>
          <a:xfrm>
            <a:off x="107504" y="188640"/>
            <a:ext cx="9144000" cy="931683"/>
          </a:xfrm>
          <a:prstGeom prst="rect">
            <a:avLst/>
          </a:prstGeom>
        </p:spPr>
        <p:txBody>
          <a:bodyPr>
            <a:normAutofit lnSpcReduction="100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dirty="0">
                <a:latin typeface="微软雅黑" panose="020B0503020204020204" pitchFamily="34" charset="-122"/>
                <a:ea typeface="微软雅黑" panose="020B0503020204020204" pitchFamily="34" charset="-122"/>
              </a:rPr>
              <a:t>动量守恒定律</a:t>
            </a:r>
          </a:p>
          <a:p>
            <a:pPr algn="l"/>
            <a:r>
              <a:rPr lang="zh-CN" altLang="en-US" sz="2800" b="1" dirty="0">
                <a:latin typeface="微软雅黑" panose="020B0503020204020204" pitchFamily="34" charset="-122"/>
                <a:ea typeface="微软雅黑" panose="020B0503020204020204" pitchFamily="34" charset="-122"/>
              </a:rPr>
              <a:t> </a:t>
            </a:r>
          </a:p>
        </p:txBody>
      </p:sp>
      <p:pic>
        <p:nvPicPr>
          <p:cNvPr id="3" name="图片 2">
            <a:extLst>
              <a:ext uri="{FF2B5EF4-FFF2-40B4-BE49-F238E27FC236}">
                <a16:creationId xmlns:a16="http://schemas.microsoft.com/office/drawing/2014/main" id="{61CD5DA1-6E47-43E5-A53D-B40CD850D6F6}"/>
              </a:ext>
            </a:extLst>
          </p:cNvPr>
          <p:cNvPicPr>
            <a:picLocks noChangeAspect="1"/>
          </p:cNvPicPr>
          <p:nvPr/>
        </p:nvPicPr>
        <p:blipFill>
          <a:blip r:embed="rId3"/>
          <a:stretch>
            <a:fillRect/>
          </a:stretch>
        </p:blipFill>
        <p:spPr>
          <a:xfrm>
            <a:off x="129478" y="1120323"/>
            <a:ext cx="5184576" cy="1102176"/>
          </a:xfrm>
          <a:prstGeom prst="rect">
            <a:avLst/>
          </a:prstGeom>
        </p:spPr>
      </p:pic>
      <p:pic>
        <p:nvPicPr>
          <p:cNvPr id="5" name="图片 4">
            <a:extLst>
              <a:ext uri="{FF2B5EF4-FFF2-40B4-BE49-F238E27FC236}">
                <a16:creationId xmlns:a16="http://schemas.microsoft.com/office/drawing/2014/main" id="{481A58D4-8075-426B-A230-53672DFABBF7}"/>
              </a:ext>
            </a:extLst>
          </p:cNvPr>
          <p:cNvPicPr>
            <a:picLocks noChangeAspect="1"/>
          </p:cNvPicPr>
          <p:nvPr/>
        </p:nvPicPr>
        <p:blipFill>
          <a:blip r:embed="rId4"/>
          <a:stretch>
            <a:fillRect/>
          </a:stretch>
        </p:blipFill>
        <p:spPr>
          <a:xfrm>
            <a:off x="1115616" y="2420888"/>
            <a:ext cx="3744416" cy="600250"/>
          </a:xfrm>
          <a:prstGeom prst="rect">
            <a:avLst/>
          </a:prstGeom>
        </p:spPr>
      </p:pic>
      <p:pic>
        <p:nvPicPr>
          <p:cNvPr id="9" name="图片 8">
            <a:extLst>
              <a:ext uri="{FF2B5EF4-FFF2-40B4-BE49-F238E27FC236}">
                <a16:creationId xmlns:a16="http://schemas.microsoft.com/office/drawing/2014/main" id="{FEF6970C-20B3-421F-9B9F-715587531A73}"/>
              </a:ext>
            </a:extLst>
          </p:cNvPr>
          <p:cNvPicPr>
            <a:picLocks noChangeAspect="1"/>
          </p:cNvPicPr>
          <p:nvPr/>
        </p:nvPicPr>
        <p:blipFill>
          <a:blip r:embed="rId5"/>
          <a:stretch>
            <a:fillRect/>
          </a:stretch>
        </p:blipFill>
        <p:spPr>
          <a:xfrm>
            <a:off x="5508104" y="1128937"/>
            <a:ext cx="3240360" cy="1992932"/>
          </a:xfrm>
          <a:prstGeom prst="rect">
            <a:avLst/>
          </a:prstGeom>
        </p:spPr>
      </p:pic>
      <p:pic>
        <p:nvPicPr>
          <p:cNvPr id="12" name="图片 11">
            <a:extLst>
              <a:ext uri="{FF2B5EF4-FFF2-40B4-BE49-F238E27FC236}">
                <a16:creationId xmlns:a16="http://schemas.microsoft.com/office/drawing/2014/main" id="{3B10231D-EAAD-4E73-B1AC-48AF5D621EBD}"/>
              </a:ext>
            </a:extLst>
          </p:cNvPr>
          <p:cNvPicPr>
            <a:picLocks noChangeAspect="1"/>
          </p:cNvPicPr>
          <p:nvPr/>
        </p:nvPicPr>
        <p:blipFill>
          <a:blip r:embed="rId6"/>
          <a:stretch>
            <a:fillRect/>
          </a:stretch>
        </p:blipFill>
        <p:spPr>
          <a:xfrm>
            <a:off x="220370" y="3329121"/>
            <a:ext cx="6920260" cy="692763"/>
          </a:xfrm>
          <a:prstGeom prst="rect">
            <a:avLst/>
          </a:prstGeom>
        </p:spPr>
      </p:pic>
      <p:pic>
        <p:nvPicPr>
          <p:cNvPr id="15" name="图片 14">
            <a:extLst>
              <a:ext uri="{FF2B5EF4-FFF2-40B4-BE49-F238E27FC236}">
                <a16:creationId xmlns:a16="http://schemas.microsoft.com/office/drawing/2014/main" id="{B71A0B99-BF0F-4D07-BE3F-91641EE33485}"/>
              </a:ext>
            </a:extLst>
          </p:cNvPr>
          <p:cNvPicPr>
            <a:picLocks noChangeAspect="1"/>
          </p:cNvPicPr>
          <p:nvPr/>
        </p:nvPicPr>
        <p:blipFill>
          <a:blip r:embed="rId7"/>
          <a:stretch>
            <a:fillRect/>
          </a:stretch>
        </p:blipFill>
        <p:spPr>
          <a:xfrm>
            <a:off x="182455" y="4093664"/>
            <a:ext cx="4116390" cy="633291"/>
          </a:xfrm>
          <a:prstGeom prst="rect">
            <a:avLst/>
          </a:prstGeom>
        </p:spPr>
      </p:pic>
      <p:pic>
        <p:nvPicPr>
          <p:cNvPr id="17" name="图片 16">
            <a:extLst>
              <a:ext uri="{FF2B5EF4-FFF2-40B4-BE49-F238E27FC236}">
                <a16:creationId xmlns:a16="http://schemas.microsoft.com/office/drawing/2014/main" id="{6DC10CBD-556A-40D4-9D27-8AB1E89E1FB0}"/>
              </a:ext>
            </a:extLst>
          </p:cNvPr>
          <p:cNvPicPr>
            <a:picLocks noChangeAspect="1"/>
          </p:cNvPicPr>
          <p:nvPr/>
        </p:nvPicPr>
        <p:blipFill>
          <a:blip r:embed="rId8"/>
          <a:stretch>
            <a:fillRect/>
          </a:stretch>
        </p:blipFill>
        <p:spPr>
          <a:xfrm>
            <a:off x="220370" y="4837677"/>
            <a:ext cx="8612297" cy="692763"/>
          </a:xfrm>
          <a:prstGeom prst="rect">
            <a:avLst/>
          </a:prstGeom>
        </p:spPr>
      </p:pic>
      <p:pic>
        <p:nvPicPr>
          <p:cNvPr id="19" name="图片 18">
            <a:extLst>
              <a:ext uri="{FF2B5EF4-FFF2-40B4-BE49-F238E27FC236}">
                <a16:creationId xmlns:a16="http://schemas.microsoft.com/office/drawing/2014/main" id="{4FA86D33-91F2-4FAD-9C78-C766A75E04D4}"/>
              </a:ext>
            </a:extLst>
          </p:cNvPr>
          <p:cNvPicPr>
            <a:picLocks noChangeAspect="1"/>
          </p:cNvPicPr>
          <p:nvPr/>
        </p:nvPicPr>
        <p:blipFill>
          <a:blip r:embed="rId9"/>
          <a:stretch>
            <a:fillRect/>
          </a:stretch>
        </p:blipFill>
        <p:spPr>
          <a:xfrm>
            <a:off x="246361" y="5641162"/>
            <a:ext cx="4780858" cy="1179039"/>
          </a:xfrm>
          <a:prstGeom prst="rect">
            <a:avLst/>
          </a:prstGeom>
        </p:spPr>
      </p:pic>
      <p:pic>
        <p:nvPicPr>
          <p:cNvPr id="21" name="图片 20">
            <a:extLst>
              <a:ext uri="{FF2B5EF4-FFF2-40B4-BE49-F238E27FC236}">
                <a16:creationId xmlns:a16="http://schemas.microsoft.com/office/drawing/2014/main" id="{9113721F-0F5E-47EF-B457-41E5B247FA24}"/>
              </a:ext>
            </a:extLst>
          </p:cNvPr>
          <p:cNvPicPr>
            <a:picLocks noChangeAspect="1"/>
          </p:cNvPicPr>
          <p:nvPr/>
        </p:nvPicPr>
        <p:blipFill>
          <a:blip r:embed="rId10"/>
          <a:stretch>
            <a:fillRect/>
          </a:stretch>
        </p:blipFill>
        <p:spPr>
          <a:xfrm>
            <a:off x="5335366" y="5559800"/>
            <a:ext cx="3618714" cy="1275777"/>
          </a:xfrm>
          <a:prstGeom prst="rect">
            <a:avLst/>
          </a:prstGeom>
        </p:spPr>
      </p:pic>
    </p:spTree>
    <p:extLst>
      <p:ext uri="{BB962C8B-B14F-4D97-AF65-F5344CB8AC3E}">
        <p14:creationId xmlns:p14="http://schemas.microsoft.com/office/powerpoint/2010/main" val="2403913405"/>
      </p:ext>
    </p:extLst>
  </p:cSld>
  <p:clrMapOvr>
    <a:masterClrMapping/>
  </p:clrMapOvr>
  <p:transition advTm="528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8" name="矩形 7"/>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10" name="图片 4">
            <a:extLst>
              <a:ext uri="{FF2B5EF4-FFF2-40B4-BE49-F238E27FC236}">
                <a16:creationId xmlns:a16="http://schemas.microsoft.com/office/drawing/2014/main" id="{D581B58B-2E72-43DE-9B1B-004D714A5AA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标题 1">
            <a:extLst>
              <a:ext uri="{FF2B5EF4-FFF2-40B4-BE49-F238E27FC236}">
                <a16:creationId xmlns:a16="http://schemas.microsoft.com/office/drawing/2014/main" id="{2581602D-5D70-4645-81F7-4227B5F124D9}"/>
              </a:ext>
            </a:extLst>
          </p:cNvPr>
          <p:cNvSpPr txBox="1">
            <a:spLocks/>
          </p:cNvSpPr>
          <p:nvPr/>
        </p:nvSpPr>
        <p:spPr>
          <a:xfrm>
            <a:off x="107504" y="188640"/>
            <a:ext cx="9144000" cy="931683"/>
          </a:xfrm>
          <a:prstGeom prst="rect">
            <a:avLst/>
          </a:prstGeom>
        </p:spPr>
        <p:txBody>
          <a:bodyPr>
            <a:normAutofit lnSpcReduction="100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dirty="0">
                <a:latin typeface="微软雅黑" panose="020B0503020204020204" pitchFamily="34" charset="-122"/>
                <a:ea typeface="微软雅黑" panose="020B0503020204020204" pitchFamily="34" charset="-122"/>
              </a:rPr>
              <a:t>动量守恒定律</a:t>
            </a:r>
          </a:p>
          <a:p>
            <a:pPr algn="l"/>
            <a:r>
              <a:rPr lang="zh-CN" altLang="en-US" sz="2800" b="1" dirty="0">
                <a:latin typeface="微软雅黑" panose="020B0503020204020204" pitchFamily="34" charset="-122"/>
                <a:ea typeface="微软雅黑" panose="020B0503020204020204" pitchFamily="34" charset="-122"/>
              </a:rPr>
              <a:t> </a:t>
            </a:r>
          </a:p>
        </p:txBody>
      </p:sp>
      <p:pic>
        <p:nvPicPr>
          <p:cNvPr id="3" name="图片 2">
            <a:extLst>
              <a:ext uri="{FF2B5EF4-FFF2-40B4-BE49-F238E27FC236}">
                <a16:creationId xmlns:a16="http://schemas.microsoft.com/office/drawing/2014/main" id="{4E006043-395B-4973-ABAE-F0D79A47E35B}"/>
              </a:ext>
            </a:extLst>
          </p:cNvPr>
          <p:cNvPicPr>
            <a:picLocks noChangeAspect="1"/>
          </p:cNvPicPr>
          <p:nvPr/>
        </p:nvPicPr>
        <p:blipFill>
          <a:blip r:embed="rId3"/>
          <a:stretch>
            <a:fillRect/>
          </a:stretch>
        </p:blipFill>
        <p:spPr>
          <a:xfrm>
            <a:off x="251520" y="1039633"/>
            <a:ext cx="8568830" cy="2472675"/>
          </a:xfrm>
          <a:prstGeom prst="rect">
            <a:avLst/>
          </a:prstGeom>
        </p:spPr>
      </p:pic>
      <p:pic>
        <p:nvPicPr>
          <p:cNvPr id="5" name="图片 4">
            <a:extLst>
              <a:ext uri="{FF2B5EF4-FFF2-40B4-BE49-F238E27FC236}">
                <a16:creationId xmlns:a16="http://schemas.microsoft.com/office/drawing/2014/main" id="{241B01B3-6EF1-47F6-BD04-A4D5305AEDD5}"/>
              </a:ext>
            </a:extLst>
          </p:cNvPr>
          <p:cNvPicPr>
            <a:picLocks noChangeAspect="1"/>
          </p:cNvPicPr>
          <p:nvPr/>
        </p:nvPicPr>
        <p:blipFill>
          <a:blip r:embed="rId4"/>
          <a:stretch>
            <a:fillRect/>
          </a:stretch>
        </p:blipFill>
        <p:spPr>
          <a:xfrm>
            <a:off x="251520" y="3678454"/>
            <a:ext cx="8208912" cy="2990906"/>
          </a:xfrm>
          <a:prstGeom prst="rect">
            <a:avLst/>
          </a:prstGeom>
        </p:spPr>
      </p:pic>
    </p:spTree>
    <p:extLst>
      <p:ext uri="{BB962C8B-B14F-4D97-AF65-F5344CB8AC3E}">
        <p14:creationId xmlns:p14="http://schemas.microsoft.com/office/powerpoint/2010/main" val="1440712129"/>
      </p:ext>
    </p:extLst>
  </p:cSld>
  <p:clrMapOvr>
    <a:masterClrMapping/>
  </p:clrMapOvr>
  <p:transition advTm="528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8" name="矩形 7"/>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10" name="图片 4">
            <a:extLst>
              <a:ext uri="{FF2B5EF4-FFF2-40B4-BE49-F238E27FC236}">
                <a16:creationId xmlns:a16="http://schemas.microsoft.com/office/drawing/2014/main" id="{D581B58B-2E72-43DE-9B1B-004D714A5AA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标题 1">
            <a:extLst>
              <a:ext uri="{FF2B5EF4-FFF2-40B4-BE49-F238E27FC236}">
                <a16:creationId xmlns:a16="http://schemas.microsoft.com/office/drawing/2014/main" id="{2581602D-5D70-4645-81F7-4227B5F124D9}"/>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dirty="0">
                <a:latin typeface="微软雅黑" panose="020B0503020204020204" pitchFamily="34" charset="-122"/>
                <a:ea typeface="微软雅黑" panose="020B0503020204020204" pitchFamily="34" charset="-122"/>
              </a:rPr>
              <a:t>动量守恒定律</a:t>
            </a:r>
          </a:p>
        </p:txBody>
      </p:sp>
      <p:pic>
        <p:nvPicPr>
          <p:cNvPr id="3" name="图片 2">
            <a:extLst>
              <a:ext uri="{FF2B5EF4-FFF2-40B4-BE49-F238E27FC236}">
                <a16:creationId xmlns:a16="http://schemas.microsoft.com/office/drawing/2014/main" id="{DFD7722A-6652-4390-B10A-5A67940503A8}"/>
              </a:ext>
            </a:extLst>
          </p:cNvPr>
          <p:cNvPicPr>
            <a:picLocks noChangeAspect="1"/>
          </p:cNvPicPr>
          <p:nvPr/>
        </p:nvPicPr>
        <p:blipFill>
          <a:blip r:embed="rId3"/>
          <a:stretch>
            <a:fillRect/>
          </a:stretch>
        </p:blipFill>
        <p:spPr>
          <a:xfrm>
            <a:off x="621398" y="1136469"/>
            <a:ext cx="7632848" cy="5319864"/>
          </a:xfrm>
          <a:prstGeom prst="rect">
            <a:avLst/>
          </a:prstGeom>
        </p:spPr>
      </p:pic>
    </p:spTree>
    <p:extLst>
      <p:ext uri="{BB962C8B-B14F-4D97-AF65-F5344CB8AC3E}">
        <p14:creationId xmlns:p14="http://schemas.microsoft.com/office/powerpoint/2010/main" val="3365350994"/>
      </p:ext>
    </p:extLst>
  </p:cSld>
  <p:clrMapOvr>
    <a:masterClrMapping/>
  </p:clrMapOvr>
  <p:transition advTm="5281"/>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8" name="矩形 7"/>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10" name="图片 4">
            <a:extLst>
              <a:ext uri="{FF2B5EF4-FFF2-40B4-BE49-F238E27FC236}">
                <a16:creationId xmlns:a16="http://schemas.microsoft.com/office/drawing/2014/main" id="{D581B58B-2E72-43DE-9B1B-004D714A5AA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标题 1">
            <a:extLst>
              <a:ext uri="{FF2B5EF4-FFF2-40B4-BE49-F238E27FC236}">
                <a16:creationId xmlns:a16="http://schemas.microsoft.com/office/drawing/2014/main" id="{2581602D-5D70-4645-81F7-4227B5F124D9}"/>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dirty="0">
                <a:latin typeface="微软雅黑" panose="020B0503020204020204" pitchFamily="34" charset="-122"/>
                <a:ea typeface="微软雅黑" panose="020B0503020204020204" pitchFamily="34" charset="-122"/>
              </a:rPr>
              <a:t>动量守恒定律</a:t>
            </a:r>
          </a:p>
        </p:txBody>
      </p:sp>
      <p:pic>
        <p:nvPicPr>
          <p:cNvPr id="4" name="图片 3">
            <a:extLst>
              <a:ext uri="{FF2B5EF4-FFF2-40B4-BE49-F238E27FC236}">
                <a16:creationId xmlns:a16="http://schemas.microsoft.com/office/drawing/2014/main" id="{48C8ED3C-4FEC-4060-A048-99B327758C85}"/>
              </a:ext>
            </a:extLst>
          </p:cNvPr>
          <p:cNvPicPr>
            <a:picLocks noChangeAspect="1"/>
          </p:cNvPicPr>
          <p:nvPr/>
        </p:nvPicPr>
        <p:blipFill>
          <a:blip r:embed="rId3"/>
          <a:stretch>
            <a:fillRect/>
          </a:stretch>
        </p:blipFill>
        <p:spPr>
          <a:xfrm>
            <a:off x="107505" y="1050586"/>
            <a:ext cx="3960440" cy="1390037"/>
          </a:xfrm>
          <a:prstGeom prst="rect">
            <a:avLst/>
          </a:prstGeom>
        </p:spPr>
      </p:pic>
      <p:pic>
        <p:nvPicPr>
          <p:cNvPr id="6" name="图片 5">
            <a:extLst>
              <a:ext uri="{FF2B5EF4-FFF2-40B4-BE49-F238E27FC236}">
                <a16:creationId xmlns:a16="http://schemas.microsoft.com/office/drawing/2014/main" id="{E51E1173-27A8-41D1-8113-5548FD80EF32}"/>
              </a:ext>
            </a:extLst>
          </p:cNvPr>
          <p:cNvPicPr>
            <a:picLocks noChangeAspect="1"/>
          </p:cNvPicPr>
          <p:nvPr/>
        </p:nvPicPr>
        <p:blipFill>
          <a:blip r:embed="rId4"/>
          <a:stretch>
            <a:fillRect/>
          </a:stretch>
        </p:blipFill>
        <p:spPr>
          <a:xfrm>
            <a:off x="572566" y="2564904"/>
            <a:ext cx="4464496" cy="636763"/>
          </a:xfrm>
          <a:prstGeom prst="rect">
            <a:avLst/>
          </a:prstGeom>
        </p:spPr>
      </p:pic>
      <p:pic>
        <p:nvPicPr>
          <p:cNvPr id="11" name="图片 10">
            <a:extLst>
              <a:ext uri="{FF2B5EF4-FFF2-40B4-BE49-F238E27FC236}">
                <a16:creationId xmlns:a16="http://schemas.microsoft.com/office/drawing/2014/main" id="{17345456-EA50-4940-8845-84808F554E4C}"/>
              </a:ext>
            </a:extLst>
          </p:cNvPr>
          <p:cNvPicPr>
            <a:picLocks noChangeAspect="1"/>
          </p:cNvPicPr>
          <p:nvPr/>
        </p:nvPicPr>
        <p:blipFill>
          <a:blip r:embed="rId5"/>
          <a:stretch>
            <a:fillRect/>
          </a:stretch>
        </p:blipFill>
        <p:spPr>
          <a:xfrm>
            <a:off x="467544" y="3408365"/>
            <a:ext cx="5329244" cy="3449635"/>
          </a:xfrm>
          <a:prstGeom prst="rect">
            <a:avLst/>
          </a:prstGeom>
        </p:spPr>
      </p:pic>
      <p:pic>
        <p:nvPicPr>
          <p:cNvPr id="14" name="图片 13">
            <a:extLst>
              <a:ext uri="{FF2B5EF4-FFF2-40B4-BE49-F238E27FC236}">
                <a16:creationId xmlns:a16="http://schemas.microsoft.com/office/drawing/2014/main" id="{6AF6BB5C-0481-4A83-9C7C-3BAB281BBCE4}"/>
              </a:ext>
            </a:extLst>
          </p:cNvPr>
          <p:cNvPicPr>
            <a:picLocks noChangeAspect="1"/>
          </p:cNvPicPr>
          <p:nvPr/>
        </p:nvPicPr>
        <p:blipFill>
          <a:blip r:embed="rId6"/>
          <a:stretch>
            <a:fillRect/>
          </a:stretch>
        </p:blipFill>
        <p:spPr>
          <a:xfrm>
            <a:off x="5652120" y="4293096"/>
            <a:ext cx="3155176" cy="1868893"/>
          </a:xfrm>
          <a:prstGeom prst="rect">
            <a:avLst/>
          </a:prstGeom>
        </p:spPr>
      </p:pic>
      <p:pic>
        <p:nvPicPr>
          <p:cNvPr id="15" name="Picture 7" descr="2-14">
            <a:extLst>
              <a:ext uri="{FF2B5EF4-FFF2-40B4-BE49-F238E27FC236}">
                <a16:creationId xmlns:a16="http://schemas.microsoft.com/office/drawing/2014/main" id="{B0AA1F6B-8A59-4447-AADB-685E80EEEB06}"/>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5909600" y="1203016"/>
            <a:ext cx="3086859" cy="2805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4569938"/>
      </p:ext>
    </p:extLst>
  </p:cSld>
  <p:clrMapOvr>
    <a:masterClrMapping/>
  </p:clrMapOvr>
  <p:transition advTm="528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8" name="矩形 7"/>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10" name="图片 4">
            <a:extLst>
              <a:ext uri="{FF2B5EF4-FFF2-40B4-BE49-F238E27FC236}">
                <a16:creationId xmlns:a16="http://schemas.microsoft.com/office/drawing/2014/main" id="{D581B58B-2E72-43DE-9B1B-004D714A5AA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标题 1">
            <a:extLst>
              <a:ext uri="{FF2B5EF4-FFF2-40B4-BE49-F238E27FC236}">
                <a16:creationId xmlns:a16="http://schemas.microsoft.com/office/drawing/2014/main" id="{2581602D-5D70-4645-81F7-4227B5F124D9}"/>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dirty="0">
                <a:latin typeface="微软雅黑" panose="020B0503020204020204" pitchFamily="34" charset="-122"/>
                <a:ea typeface="微软雅黑" panose="020B0503020204020204" pitchFamily="34" charset="-122"/>
              </a:rPr>
              <a:t>动量守恒定律</a:t>
            </a:r>
          </a:p>
        </p:txBody>
      </p:sp>
      <p:pic>
        <p:nvPicPr>
          <p:cNvPr id="3" name="图片 2">
            <a:extLst>
              <a:ext uri="{FF2B5EF4-FFF2-40B4-BE49-F238E27FC236}">
                <a16:creationId xmlns:a16="http://schemas.microsoft.com/office/drawing/2014/main" id="{CD136FB2-6554-4670-B143-B3925DD360CA}"/>
              </a:ext>
            </a:extLst>
          </p:cNvPr>
          <p:cNvPicPr>
            <a:picLocks noChangeAspect="1"/>
          </p:cNvPicPr>
          <p:nvPr/>
        </p:nvPicPr>
        <p:blipFill>
          <a:blip r:embed="rId3"/>
          <a:stretch>
            <a:fillRect/>
          </a:stretch>
        </p:blipFill>
        <p:spPr>
          <a:xfrm>
            <a:off x="874506" y="1120323"/>
            <a:ext cx="7812360" cy="5658520"/>
          </a:xfrm>
          <a:prstGeom prst="rect">
            <a:avLst/>
          </a:prstGeom>
        </p:spPr>
      </p:pic>
    </p:spTree>
    <p:extLst>
      <p:ext uri="{BB962C8B-B14F-4D97-AF65-F5344CB8AC3E}">
        <p14:creationId xmlns:p14="http://schemas.microsoft.com/office/powerpoint/2010/main" val="2330663012"/>
      </p:ext>
    </p:extLst>
  </p:cSld>
  <p:clrMapOvr>
    <a:masterClrMapping/>
  </p:clrMapOvr>
  <p:transition advTm="5281"/>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8" name="矩形 7"/>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10" name="图片 4">
            <a:extLst>
              <a:ext uri="{FF2B5EF4-FFF2-40B4-BE49-F238E27FC236}">
                <a16:creationId xmlns:a16="http://schemas.microsoft.com/office/drawing/2014/main" id="{D581B58B-2E72-43DE-9B1B-004D714A5AA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标题 1">
            <a:extLst>
              <a:ext uri="{FF2B5EF4-FFF2-40B4-BE49-F238E27FC236}">
                <a16:creationId xmlns:a16="http://schemas.microsoft.com/office/drawing/2014/main" id="{2581602D-5D70-4645-81F7-4227B5F124D9}"/>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dirty="0">
                <a:latin typeface="微软雅黑" panose="020B0503020204020204" pitchFamily="34" charset="-122"/>
                <a:ea typeface="微软雅黑" panose="020B0503020204020204" pitchFamily="34" charset="-122"/>
              </a:rPr>
              <a:t>动量守恒定律</a:t>
            </a:r>
          </a:p>
        </p:txBody>
      </p:sp>
      <p:pic>
        <p:nvPicPr>
          <p:cNvPr id="4" name="图片 3">
            <a:extLst>
              <a:ext uri="{FF2B5EF4-FFF2-40B4-BE49-F238E27FC236}">
                <a16:creationId xmlns:a16="http://schemas.microsoft.com/office/drawing/2014/main" id="{D9C0D223-62B7-410D-B38E-445246B73E69}"/>
              </a:ext>
            </a:extLst>
          </p:cNvPr>
          <p:cNvPicPr>
            <a:picLocks noChangeAspect="1"/>
          </p:cNvPicPr>
          <p:nvPr/>
        </p:nvPicPr>
        <p:blipFill>
          <a:blip r:embed="rId3"/>
          <a:stretch>
            <a:fillRect/>
          </a:stretch>
        </p:blipFill>
        <p:spPr>
          <a:xfrm>
            <a:off x="737320" y="1076460"/>
            <a:ext cx="7200800" cy="2936318"/>
          </a:xfrm>
          <a:prstGeom prst="rect">
            <a:avLst/>
          </a:prstGeom>
        </p:spPr>
      </p:pic>
      <p:graphicFrame>
        <p:nvGraphicFramePr>
          <p:cNvPr id="9" name="Object 121">
            <a:extLst>
              <a:ext uri="{FF2B5EF4-FFF2-40B4-BE49-F238E27FC236}">
                <a16:creationId xmlns:a16="http://schemas.microsoft.com/office/drawing/2014/main" id="{772C1E25-01DA-4549-B09D-23C3CEB501DB}"/>
              </a:ext>
            </a:extLst>
          </p:cNvPr>
          <p:cNvGraphicFramePr>
            <a:graphicFrameLocks/>
          </p:cNvGraphicFramePr>
          <p:nvPr>
            <p:extLst>
              <p:ext uri="{D42A27DB-BD31-4B8C-83A1-F6EECF244321}">
                <p14:modId xmlns:p14="http://schemas.microsoft.com/office/powerpoint/2010/main" val="1907222360"/>
              </p:ext>
            </p:extLst>
          </p:nvPr>
        </p:nvGraphicFramePr>
        <p:xfrm>
          <a:off x="1619672" y="4121794"/>
          <a:ext cx="5720755" cy="2547566"/>
        </p:xfrm>
        <a:graphic>
          <a:graphicData uri="http://schemas.openxmlformats.org/presentationml/2006/ole">
            <mc:AlternateContent xmlns:mc="http://schemas.openxmlformats.org/markup-compatibility/2006">
              <mc:Choice xmlns:v="urn:schemas-microsoft-com:vml" Requires="v">
                <p:oleObj name="BMP 图像" r:id="rId4" imgW="7523810" imgH="3086531" progId="Paint.Picture">
                  <p:embed/>
                </p:oleObj>
              </mc:Choice>
              <mc:Fallback>
                <p:oleObj name="BMP 图像" r:id="rId4" imgW="7523810" imgH="3086531" progId="Paint.Picture">
                  <p:embed/>
                  <p:pic>
                    <p:nvPicPr>
                      <p:cNvPr id="147577" name="Object 121">
                        <a:extLst>
                          <a:ext uri="{FF2B5EF4-FFF2-40B4-BE49-F238E27FC236}">
                            <a16:creationId xmlns:a16="http://schemas.microsoft.com/office/drawing/2014/main" id="{2DDFF850-2843-4F51-8A6D-30008AFF3FF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672" y="4121794"/>
                        <a:ext cx="5720755" cy="2547566"/>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596050532"/>
      </p:ext>
    </p:extLst>
  </p:cSld>
  <p:clrMapOvr>
    <a:masterClrMapping/>
  </p:clrMapOvr>
  <p:transition advTm="528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8" name="矩形 7"/>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10" name="图片 4">
            <a:extLst>
              <a:ext uri="{FF2B5EF4-FFF2-40B4-BE49-F238E27FC236}">
                <a16:creationId xmlns:a16="http://schemas.microsoft.com/office/drawing/2014/main" id="{D581B58B-2E72-43DE-9B1B-004D714A5AA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标题 1">
            <a:extLst>
              <a:ext uri="{FF2B5EF4-FFF2-40B4-BE49-F238E27FC236}">
                <a16:creationId xmlns:a16="http://schemas.microsoft.com/office/drawing/2014/main" id="{2581602D-5D70-4645-81F7-4227B5F124D9}"/>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dirty="0">
                <a:latin typeface="微软雅黑" panose="020B0503020204020204" pitchFamily="34" charset="-122"/>
                <a:ea typeface="微软雅黑" panose="020B0503020204020204" pitchFamily="34" charset="-122"/>
              </a:rPr>
              <a:t>牛顿定律及其应用</a:t>
            </a:r>
          </a:p>
        </p:txBody>
      </p:sp>
      <p:pic>
        <p:nvPicPr>
          <p:cNvPr id="3" name="图片 2">
            <a:extLst>
              <a:ext uri="{FF2B5EF4-FFF2-40B4-BE49-F238E27FC236}">
                <a16:creationId xmlns:a16="http://schemas.microsoft.com/office/drawing/2014/main" id="{7A9A3950-A799-4982-9C2F-92C807183F2F}"/>
              </a:ext>
            </a:extLst>
          </p:cNvPr>
          <p:cNvPicPr>
            <a:picLocks noChangeAspect="1"/>
          </p:cNvPicPr>
          <p:nvPr/>
        </p:nvPicPr>
        <p:blipFill>
          <a:blip r:embed="rId3"/>
          <a:stretch>
            <a:fillRect/>
          </a:stretch>
        </p:blipFill>
        <p:spPr>
          <a:xfrm>
            <a:off x="395536" y="1235667"/>
            <a:ext cx="8567409" cy="5433693"/>
          </a:xfrm>
          <a:prstGeom prst="rect">
            <a:avLst/>
          </a:prstGeom>
        </p:spPr>
      </p:pic>
    </p:spTree>
    <p:extLst>
      <p:ext uri="{BB962C8B-B14F-4D97-AF65-F5344CB8AC3E}">
        <p14:creationId xmlns:p14="http://schemas.microsoft.com/office/powerpoint/2010/main" val="3775570457"/>
      </p:ext>
    </p:extLst>
  </p:cSld>
  <p:clrMapOvr>
    <a:masterClrMapping/>
  </p:clrMapOvr>
  <p:transition advTm="5281"/>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8" name="矩形 7"/>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10" name="图片 4">
            <a:extLst>
              <a:ext uri="{FF2B5EF4-FFF2-40B4-BE49-F238E27FC236}">
                <a16:creationId xmlns:a16="http://schemas.microsoft.com/office/drawing/2014/main" id="{D581B58B-2E72-43DE-9B1B-004D714A5AA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标题 1">
            <a:extLst>
              <a:ext uri="{FF2B5EF4-FFF2-40B4-BE49-F238E27FC236}">
                <a16:creationId xmlns:a16="http://schemas.microsoft.com/office/drawing/2014/main" id="{2581602D-5D70-4645-81F7-4227B5F124D9}"/>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dirty="0">
                <a:latin typeface="微软雅黑" panose="020B0503020204020204" pitchFamily="34" charset="-122"/>
                <a:ea typeface="微软雅黑" panose="020B0503020204020204" pitchFamily="34" charset="-122"/>
              </a:rPr>
              <a:t>惯性 </a:t>
            </a:r>
          </a:p>
        </p:txBody>
      </p:sp>
      <p:pic>
        <p:nvPicPr>
          <p:cNvPr id="16" name="图片 15">
            <a:extLst>
              <a:ext uri="{FF2B5EF4-FFF2-40B4-BE49-F238E27FC236}">
                <a16:creationId xmlns:a16="http://schemas.microsoft.com/office/drawing/2014/main" id="{1188BE13-9B6A-4DA8-B32B-9FE05B4FD2A1}"/>
              </a:ext>
            </a:extLst>
          </p:cNvPr>
          <p:cNvPicPr>
            <a:picLocks noChangeAspect="1"/>
          </p:cNvPicPr>
          <p:nvPr/>
        </p:nvPicPr>
        <p:blipFill>
          <a:blip r:embed="rId3"/>
          <a:stretch>
            <a:fillRect/>
          </a:stretch>
        </p:blipFill>
        <p:spPr>
          <a:xfrm>
            <a:off x="10926" y="1120323"/>
            <a:ext cx="9144000" cy="5483298"/>
          </a:xfrm>
          <a:prstGeom prst="rect">
            <a:avLst/>
          </a:prstGeom>
        </p:spPr>
      </p:pic>
    </p:spTree>
    <p:extLst>
      <p:ext uri="{BB962C8B-B14F-4D97-AF65-F5344CB8AC3E}">
        <p14:creationId xmlns:p14="http://schemas.microsoft.com/office/powerpoint/2010/main" val="147867334"/>
      </p:ext>
    </p:extLst>
  </p:cSld>
  <p:clrMapOvr>
    <a:masterClrMapping/>
  </p:clrMapOvr>
  <p:transition advTm="5281"/>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8" name="矩形 7"/>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10" name="图片 4">
            <a:extLst>
              <a:ext uri="{FF2B5EF4-FFF2-40B4-BE49-F238E27FC236}">
                <a16:creationId xmlns:a16="http://schemas.microsoft.com/office/drawing/2014/main" id="{D581B58B-2E72-43DE-9B1B-004D714A5AA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标题 1">
            <a:extLst>
              <a:ext uri="{FF2B5EF4-FFF2-40B4-BE49-F238E27FC236}">
                <a16:creationId xmlns:a16="http://schemas.microsoft.com/office/drawing/2014/main" id="{2581602D-5D70-4645-81F7-4227B5F124D9}"/>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dirty="0">
                <a:latin typeface="微软雅黑" panose="020B0503020204020204" pitchFamily="34" charset="-122"/>
                <a:ea typeface="微软雅黑" panose="020B0503020204020204" pitchFamily="34" charset="-122"/>
              </a:rPr>
              <a:t>牛顿定律及其应用</a:t>
            </a:r>
          </a:p>
        </p:txBody>
      </p:sp>
      <p:pic>
        <p:nvPicPr>
          <p:cNvPr id="4" name="图片 3">
            <a:extLst>
              <a:ext uri="{FF2B5EF4-FFF2-40B4-BE49-F238E27FC236}">
                <a16:creationId xmlns:a16="http://schemas.microsoft.com/office/drawing/2014/main" id="{3F5F3715-684F-4109-BB65-0033FB7B346D}"/>
              </a:ext>
            </a:extLst>
          </p:cNvPr>
          <p:cNvPicPr>
            <a:picLocks noChangeAspect="1"/>
          </p:cNvPicPr>
          <p:nvPr/>
        </p:nvPicPr>
        <p:blipFill>
          <a:blip r:embed="rId3"/>
          <a:stretch>
            <a:fillRect/>
          </a:stretch>
        </p:blipFill>
        <p:spPr>
          <a:xfrm>
            <a:off x="539552" y="1076460"/>
            <a:ext cx="6810862" cy="1537131"/>
          </a:xfrm>
          <a:prstGeom prst="rect">
            <a:avLst/>
          </a:prstGeom>
        </p:spPr>
      </p:pic>
      <p:pic>
        <p:nvPicPr>
          <p:cNvPr id="6" name="图片 5">
            <a:extLst>
              <a:ext uri="{FF2B5EF4-FFF2-40B4-BE49-F238E27FC236}">
                <a16:creationId xmlns:a16="http://schemas.microsoft.com/office/drawing/2014/main" id="{5C67562C-8AD1-49BB-B1D6-F5968CCD4EBE}"/>
              </a:ext>
            </a:extLst>
          </p:cNvPr>
          <p:cNvPicPr>
            <a:picLocks noChangeAspect="1"/>
          </p:cNvPicPr>
          <p:nvPr/>
        </p:nvPicPr>
        <p:blipFill>
          <a:blip r:embed="rId4"/>
          <a:stretch>
            <a:fillRect/>
          </a:stretch>
        </p:blipFill>
        <p:spPr>
          <a:xfrm>
            <a:off x="554507" y="2772549"/>
            <a:ext cx="6920189" cy="728862"/>
          </a:xfrm>
          <a:prstGeom prst="rect">
            <a:avLst/>
          </a:prstGeom>
        </p:spPr>
      </p:pic>
      <p:pic>
        <p:nvPicPr>
          <p:cNvPr id="11" name="图片 10">
            <a:extLst>
              <a:ext uri="{FF2B5EF4-FFF2-40B4-BE49-F238E27FC236}">
                <a16:creationId xmlns:a16="http://schemas.microsoft.com/office/drawing/2014/main" id="{6249A694-BA3B-48F9-A109-A5224DEB43F6}"/>
              </a:ext>
            </a:extLst>
          </p:cNvPr>
          <p:cNvPicPr>
            <a:picLocks noChangeAspect="1"/>
          </p:cNvPicPr>
          <p:nvPr/>
        </p:nvPicPr>
        <p:blipFill>
          <a:blip r:embed="rId5"/>
          <a:stretch>
            <a:fillRect/>
          </a:stretch>
        </p:blipFill>
        <p:spPr>
          <a:xfrm>
            <a:off x="632869" y="3514174"/>
            <a:ext cx="7488324" cy="3174064"/>
          </a:xfrm>
          <a:prstGeom prst="rect">
            <a:avLst/>
          </a:prstGeom>
        </p:spPr>
      </p:pic>
    </p:spTree>
    <p:extLst>
      <p:ext uri="{BB962C8B-B14F-4D97-AF65-F5344CB8AC3E}">
        <p14:creationId xmlns:p14="http://schemas.microsoft.com/office/powerpoint/2010/main" val="4225775894"/>
      </p:ext>
    </p:extLst>
  </p:cSld>
  <p:clrMapOvr>
    <a:masterClrMapping/>
  </p:clrMapOvr>
  <p:transition advTm="528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8" name="矩形 7"/>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10" name="图片 4">
            <a:extLst>
              <a:ext uri="{FF2B5EF4-FFF2-40B4-BE49-F238E27FC236}">
                <a16:creationId xmlns:a16="http://schemas.microsoft.com/office/drawing/2014/main" id="{D581B58B-2E72-43DE-9B1B-004D714A5AA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标题 1">
            <a:extLst>
              <a:ext uri="{FF2B5EF4-FFF2-40B4-BE49-F238E27FC236}">
                <a16:creationId xmlns:a16="http://schemas.microsoft.com/office/drawing/2014/main" id="{2581602D-5D70-4645-81F7-4227B5F124D9}"/>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dirty="0">
                <a:latin typeface="微软雅黑" panose="020B0503020204020204" pitchFamily="34" charset="-122"/>
                <a:ea typeface="微软雅黑" panose="020B0503020204020204" pitchFamily="34" charset="-122"/>
              </a:rPr>
              <a:t>牛顿定律及其应用</a:t>
            </a:r>
          </a:p>
        </p:txBody>
      </p:sp>
      <p:pic>
        <p:nvPicPr>
          <p:cNvPr id="3" name="图片 2">
            <a:extLst>
              <a:ext uri="{FF2B5EF4-FFF2-40B4-BE49-F238E27FC236}">
                <a16:creationId xmlns:a16="http://schemas.microsoft.com/office/drawing/2014/main" id="{76B5FD1D-B88B-4CB5-B288-885D8FBF0A41}"/>
              </a:ext>
            </a:extLst>
          </p:cNvPr>
          <p:cNvPicPr>
            <a:picLocks noChangeAspect="1"/>
          </p:cNvPicPr>
          <p:nvPr/>
        </p:nvPicPr>
        <p:blipFill>
          <a:blip r:embed="rId3"/>
          <a:stretch>
            <a:fillRect/>
          </a:stretch>
        </p:blipFill>
        <p:spPr>
          <a:xfrm>
            <a:off x="1043608" y="1087412"/>
            <a:ext cx="6689417" cy="5581947"/>
          </a:xfrm>
          <a:prstGeom prst="rect">
            <a:avLst/>
          </a:prstGeom>
        </p:spPr>
      </p:pic>
    </p:spTree>
    <p:extLst>
      <p:ext uri="{BB962C8B-B14F-4D97-AF65-F5344CB8AC3E}">
        <p14:creationId xmlns:p14="http://schemas.microsoft.com/office/powerpoint/2010/main" val="1986230693"/>
      </p:ext>
    </p:extLst>
  </p:cSld>
  <p:clrMapOvr>
    <a:masterClrMapping/>
  </p:clrMapOvr>
  <p:transition advTm="5281"/>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8" name="矩形 7"/>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10" name="图片 4">
            <a:extLst>
              <a:ext uri="{FF2B5EF4-FFF2-40B4-BE49-F238E27FC236}">
                <a16:creationId xmlns:a16="http://schemas.microsoft.com/office/drawing/2014/main" id="{D581B58B-2E72-43DE-9B1B-004D714A5AA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标题 1">
            <a:extLst>
              <a:ext uri="{FF2B5EF4-FFF2-40B4-BE49-F238E27FC236}">
                <a16:creationId xmlns:a16="http://schemas.microsoft.com/office/drawing/2014/main" id="{2581602D-5D70-4645-81F7-4227B5F124D9}"/>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dirty="0">
                <a:latin typeface="微软雅黑" panose="020B0503020204020204" pitchFamily="34" charset="-122"/>
                <a:ea typeface="微软雅黑" panose="020B0503020204020204" pitchFamily="34" charset="-122"/>
              </a:rPr>
              <a:t>牛顿定律及其应用</a:t>
            </a:r>
          </a:p>
        </p:txBody>
      </p:sp>
      <p:pic>
        <p:nvPicPr>
          <p:cNvPr id="4" name="图片 3">
            <a:extLst>
              <a:ext uri="{FF2B5EF4-FFF2-40B4-BE49-F238E27FC236}">
                <a16:creationId xmlns:a16="http://schemas.microsoft.com/office/drawing/2014/main" id="{68FD4ADD-21B7-4EDE-92C6-D68891A51BA2}"/>
              </a:ext>
            </a:extLst>
          </p:cNvPr>
          <p:cNvPicPr>
            <a:picLocks noChangeAspect="1"/>
          </p:cNvPicPr>
          <p:nvPr/>
        </p:nvPicPr>
        <p:blipFill>
          <a:blip r:embed="rId3"/>
          <a:stretch>
            <a:fillRect/>
          </a:stretch>
        </p:blipFill>
        <p:spPr>
          <a:xfrm>
            <a:off x="980418" y="1076460"/>
            <a:ext cx="7398172" cy="5706077"/>
          </a:xfrm>
          <a:prstGeom prst="rect">
            <a:avLst/>
          </a:prstGeom>
        </p:spPr>
      </p:pic>
    </p:spTree>
    <p:extLst>
      <p:ext uri="{BB962C8B-B14F-4D97-AF65-F5344CB8AC3E}">
        <p14:creationId xmlns:p14="http://schemas.microsoft.com/office/powerpoint/2010/main" val="3646925188"/>
      </p:ext>
    </p:extLst>
  </p:cSld>
  <p:clrMapOvr>
    <a:masterClrMapping/>
  </p:clrMapOvr>
  <p:transition advTm="5281"/>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8" name="矩形 7"/>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10" name="图片 4">
            <a:extLst>
              <a:ext uri="{FF2B5EF4-FFF2-40B4-BE49-F238E27FC236}">
                <a16:creationId xmlns:a16="http://schemas.microsoft.com/office/drawing/2014/main" id="{D581B58B-2E72-43DE-9B1B-004D714A5AA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标题 1">
            <a:extLst>
              <a:ext uri="{FF2B5EF4-FFF2-40B4-BE49-F238E27FC236}">
                <a16:creationId xmlns:a16="http://schemas.microsoft.com/office/drawing/2014/main" id="{2581602D-5D70-4645-81F7-4227B5F124D9}"/>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dirty="0">
                <a:latin typeface="微软雅黑" panose="020B0503020204020204" pitchFamily="34" charset="-122"/>
                <a:ea typeface="微软雅黑" panose="020B0503020204020204" pitchFamily="34" charset="-122"/>
              </a:rPr>
              <a:t>牛顿定律及其应用</a:t>
            </a:r>
          </a:p>
        </p:txBody>
      </p:sp>
      <p:pic>
        <p:nvPicPr>
          <p:cNvPr id="3" name="图片 2">
            <a:extLst>
              <a:ext uri="{FF2B5EF4-FFF2-40B4-BE49-F238E27FC236}">
                <a16:creationId xmlns:a16="http://schemas.microsoft.com/office/drawing/2014/main" id="{962F144E-64D8-4432-8245-227A1775ADA6}"/>
              </a:ext>
            </a:extLst>
          </p:cNvPr>
          <p:cNvPicPr>
            <a:picLocks noChangeAspect="1"/>
          </p:cNvPicPr>
          <p:nvPr/>
        </p:nvPicPr>
        <p:blipFill>
          <a:blip r:embed="rId3"/>
          <a:stretch>
            <a:fillRect/>
          </a:stretch>
        </p:blipFill>
        <p:spPr>
          <a:xfrm>
            <a:off x="77741" y="1022596"/>
            <a:ext cx="9066259" cy="2129606"/>
          </a:xfrm>
          <a:prstGeom prst="rect">
            <a:avLst/>
          </a:prstGeom>
        </p:spPr>
      </p:pic>
      <p:pic>
        <p:nvPicPr>
          <p:cNvPr id="6" name="图片 5">
            <a:extLst>
              <a:ext uri="{FF2B5EF4-FFF2-40B4-BE49-F238E27FC236}">
                <a16:creationId xmlns:a16="http://schemas.microsoft.com/office/drawing/2014/main" id="{B0F25B75-9DE7-427F-A40E-EE5061D70AF3}"/>
              </a:ext>
            </a:extLst>
          </p:cNvPr>
          <p:cNvPicPr>
            <a:picLocks noChangeAspect="1"/>
          </p:cNvPicPr>
          <p:nvPr/>
        </p:nvPicPr>
        <p:blipFill>
          <a:blip r:embed="rId4"/>
          <a:stretch>
            <a:fillRect/>
          </a:stretch>
        </p:blipFill>
        <p:spPr>
          <a:xfrm>
            <a:off x="107504" y="3272588"/>
            <a:ext cx="8845311" cy="3464788"/>
          </a:xfrm>
          <a:prstGeom prst="rect">
            <a:avLst/>
          </a:prstGeom>
        </p:spPr>
      </p:pic>
      <p:cxnSp>
        <p:nvCxnSpPr>
          <p:cNvPr id="11" name="直接连接符 10">
            <a:extLst>
              <a:ext uri="{FF2B5EF4-FFF2-40B4-BE49-F238E27FC236}">
                <a16:creationId xmlns:a16="http://schemas.microsoft.com/office/drawing/2014/main" id="{AA09F1C1-5868-4624-9D8A-C76E635DFDE2}"/>
              </a:ext>
            </a:extLst>
          </p:cNvPr>
          <p:cNvCxnSpPr>
            <a:cxnSpLocks/>
          </p:cNvCxnSpPr>
          <p:nvPr/>
        </p:nvCxnSpPr>
        <p:spPr>
          <a:xfrm>
            <a:off x="4644008" y="4005064"/>
            <a:ext cx="0" cy="14401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8865332"/>
      </p:ext>
    </p:extLst>
  </p:cSld>
  <p:clrMapOvr>
    <a:masterClrMapping/>
  </p:clrMapOvr>
  <p:transition advTm="528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8" name="矩形 7"/>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10" name="图片 4">
            <a:extLst>
              <a:ext uri="{FF2B5EF4-FFF2-40B4-BE49-F238E27FC236}">
                <a16:creationId xmlns:a16="http://schemas.microsoft.com/office/drawing/2014/main" id="{D581B58B-2E72-43DE-9B1B-004D714A5AA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标题 1">
            <a:extLst>
              <a:ext uri="{FF2B5EF4-FFF2-40B4-BE49-F238E27FC236}">
                <a16:creationId xmlns:a16="http://schemas.microsoft.com/office/drawing/2014/main" id="{2581602D-5D70-4645-81F7-4227B5F124D9}"/>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dirty="0">
                <a:latin typeface="微软雅黑" panose="020B0503020204020204" pitchFamily="34" charset="-122"/>
                <a:ea typeface="微软雅黑" panose="020B0503020204020204" pitchFamily="34" charset="-122"/>
              </a:rPr>
              <a:t>牛顿定律及其应用</a:t>
            </a:r>
          </a:p>
        </p:txBody>
      </p:sp>
      <p:pic>
        <p:nvPicPr>
          <p:cNvPr id="4" name="图片 3">
            <a:extLst>
              <a:ext uri="{FF2B5EF4-FFF2-40B4-BE49-F238E27FC236}">
                <a16:creationId xmlns:a16="http://schemas.microsoft.com/office/drawing/2014/main" id="{312B44B2-139F-4C9A-9BCF-FF5045A5AD6F}"/>
              </a:ext>
            </a:extLst>
          </p:cNvPr>
          <p:cNvPicPr>
            <a:picLocks noChangeAspect="1"/>
          </p:cNvPicPr>
          <p:nvPr/>
        </p:nvPicPr>
        <p:blipFill>
          <a:blip r:embed="rId3"/>
          <a:stretch>
            <a:fillRect/>
          </a:stretch>
        </p:blipFill>
        <p:spPr>
          <a:xfrm>
            <a:off x="395536" y="1059570"/>
            <a:ext cx="7632848" cy="1031277"/>
          </a:xfrm>
          <a:prstGeom prst="rect">
            <a:avLst/>
          </a:prstGeom>
        </p:spPr>
      </p:pic>
      <p:pic>
        <p:nvPicPr>
          <p:cNvPr id="9" name="图片 8">
            <a:extLst>
              <a:ext uri="{FF2B5EF4-FFF2-40B4-BE49-F238E27FC236}">
                <a16:creationId xmlns:a16="http://schemas.microsoft.com/office/drawing/2014/main" id="{32EF629F-C9A2-4DB2-A62D-E209909DBD3A}"/>
              </a:ext>
            </a:extLst>
          </p:cNvPr>
          <p:cNvPicPr>
            <a:picLocks noChangeAspect="1"/>
          </p:cNvPicPr>
          <p:nvPr/>
        </p:nvPicPr>
        <p:blipFill>
          <a:blip r:embed="rId4"/>
          <a:stretch>
            <a:fillRect/>
          </a:stretch>
        </p:blipFill>
        <p:spPr>
          <a:xfrm>
            <a:off x="0" y="2348880"/>
            <a:ext cx="9144000" cy="615606"/>
          </a:xfrm>
          <a:prstGeom prst="rect">
            <a:avLst/>
          </a:prstGeom>
        </p:spPr>
      </p:pic>
      <p:pic>
        <p:nvPicPr>
          <p:cNvPr id="12" name="图片 11">
            <a:extLst>
              <a:ext uri="{FF2B5EF4-FFF2-40B4-BE49-F238E27FC236}">
                <a16:creationId xmlns:a16="http://schemas.microsoft.com/office/drawing/2014/main" id="{8D08CF5C-41DB-47A6-95E7-E906C736A43E}"/>
              </a:ext>
            </a:extLst>
          </p:cNvPr>
          <p:cNvPicPr>
            <a:picLocks noChangeAspect="1"/>
          </p:cNvPicPr>
          <p:nvPr/>
        </p:nvPicPr>
        <p:blipFill>
          <a:blip r:embed="rId5"/>
          <a:stretch>
            <a:fillRect/>
          </a:stretch>
        </p:blipFill>
        <p:spPr>
          <a:xfrm>
            <a:off x="5364088" y="3095538"/>
            <a:ext cx="3384376" cy="2386508"/>
          </a:xfrm>
          <a:prstGeom prst="rect">
            <a:avLst/>
          </a:prstGeom>
        </p:spPr>
      </p:pic>
      <p:pic>
        <p:nvPicPr>
          <p:cNvPr id="15" name="图片 14">
            <a:extLst>
              <a:ext uri="{FF2B5EF4-FFF2-40B4-BE49-F238E27FC236}">
                <a16:creationId xmlns:a16="http://schemas.microsoft.com/office/drawing/2014/main" id="{21598DFF-E634-404A-B319-554383169FCB}"/>
              </a:ext>
            </a:extLst>
          </p:cNvPr>
          <p:cNvPicPr>
            <a:picLocks noChangeAspect="1"/>
          </p:cNvPicPr>
          <p:nvPr/>
        </p:nvPicPr>
        <p:blipFill>
          <a:blip r:embed="rId6"/>
          <a:stretch>
            <a:fillRect/>
          </a:stretch>
        </p:blipFill>
        <p:spPr>
          <a:xfrm>
            <a:off x="827584" y="2981304"/>
            <a:ext cx="4248472" cy="2531473"/>
          </a:xfrm>
          <a:prstGeom prst="rect">
            <a:avLst/>
          </a:prstGeom>
        </p:spPr>
      </p:pic>
      <p:pic>
        <p:nvPicPr>
          <p:cNvPr id="19" name="图片 18">
            <a:extLst>
              <a:ext uri="{FF2B5EF4-FFF2-40B4-BE49-F238E27FC236}">
                <a16:creationId xmlns:a16="http://schemas.microsoft.com/office/drawing/2014/main" id="{33BD069F-5AE2-487C-B21C-1D86C0DCDBC7}"/>
              </a:ext>
            </a:extLst>
          </p:cNvPr>
          <p:cNvPicPr>
            <a:picLocks noChangeAspect="1"/>
          </p:cNvPicPr>
          <p:nvPr/>
        </p:nvPicPr>
        <p:blipFill>
          <a:blip r:embed="rId7"/>
          <a:stretch>
            <a:fillRect/>
          </a:stretch>
        </p:blipFill>
        <p:spPr>
          <a:xfrm>
            <a:off x="-5284" y="5529595"/>
            <a:ext cx="9144000" cy="1241778"/>
          </a:xfrm>
          <a:prstGeom prst="rect">
            <a:avLst/>
          </a:prstGeom>
        </p:spPr>
      </p:pic>
    </p:spTree>
    <p:extLst>
      <p:ext uri="{BB962C8B-B14F-4D97-AF65-F5344CB8AC3E}">
        <p14:creationId xmlns:p14="http://schemas.microsoft.com/office/powerpoint/2010/main" val="2185152426"/>
      </p:ext>
    </p:extLst>
  </p:cSld>
  <p:clrMapOvr>
    <a:masterClrMapping/>
  </p:clrMapOvr>
  <p:transition advTm="528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8" name="矩形 7"/>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10" name="图片 4">
            <a:extLst>
              <a:ext uri="{FF2B5EF4-FFF2-40B4-BE49-F238E27FC236}">
                <a16:creationId xmlns:a16="http://schemas.microsoft.com/office/drawing/2014/main" id="{D581B58B-2E72-43DE-9B1B-004D714A5AA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标题 1">
            <a:extLst>
              <a:ext uri="{FF2B5EF4-FFF2-40B4-BE49-F238E27FC236}">
                <a16:creationId xmlns:a16="http://schemas.microsoft.com/office/drawing/2014/main" id="{2581602D-5D70-4645-81F7-4227B5F124D9}"/>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dirty="0">
                <a:latin typeface="微软雅黑" panose="020B0503020204020204" pitchFamily="34" charset="-122"/>
                <a:ea typeface="微软雅黑" panose="020B0503020204020204" pitchFamily="34" charset="-122"/>
              </a:rPr>
              <a:t>牛顿定律及其应用</a:t>
            </a:r>
          </a:p>
        </p:txBody>
      </p:sp>
      <p:pic>
        <p:nvPicPr>
          <p:cNvPr id="6" name="图片 5">
            <a:extLst>
              <a:ext uri="{FF2B5EF4-FFF2-40B4-BE49-F238E27FC236}">
                <a16:creationId xmlns:a16="http://schemas.microsoft.com/office/drawing/2014/main" id="{47326E2E-DC0B-462F-BA59-18F3143799F8}"/>
              </a:ext>
            </a:extLst>
          </p:cNvPr>
          <p:cNvPicPr>
            <a:picLocks noChangeAspect="1"/>
          </p:cNvPicPr>
          <p:nvPr/>
        </p:nvPicPr>
        <p:blipFill>
          <a:blip r:embed="rId3"/>
          <a:stretch>
            <a:fillRect/>
          </a:stretch>
        </p:blipFill>
        <p:spPr>
          <a:xfrm>
            <a:off x="521804" y="1183573"/>
            <a:ext cx="8100392" cy="5491547"/>
          </a:xfrm>
          <a:prstGeom prst="rect">
            <a:avLst/>
          </a:prstGeom>
        </p:spPr>
      </p:pic>
      <p:grpSp>
        <p:nvGrpSpPr>
          <p:cNvPr id="21" name="组合 20">
            <a:extLst>
              <a:ext uri="{FF2B5EF4-FFF2-40B4-BE49-F238E27FC236}">
                <a16:creationId xmlns:a16="http://schemas.microsoft.com/office/drawing/2014/main" id="{FCE05B10-DD14-4459-89B0-FE33EEDBC7D6}"/>
              </a:ext>
            </a:extLst>
          </p:cNvPr>
          <p:cNvGrpSpPr/>
          <p:nvPr/>
        </p:nvGrpSpPr>
        <p:grpSpPr>
          <a:xfrm>
            <a:off x="521804" y="2348880"/>
            <a:ext cx="8100392" cy="4389490"/>
            <a:chOff x="521804" y="2348880"/>
            <a:chExt cx="8100392" cy="4389490"/>
          </a:xfrm>
        </p:grpSpPr>
        <p:sp>
          <p:nvSpPr>
            <p:cNvPr id="14" name="矩形 13">
              <a:extLst>
                <a:ext uri="{FF2B5EF4-FFF2-40B4-BE49-F238E27FC236}">
                  <a16:creationId xmlns:a16="http://schemas.microsoft.com/office/drawing/2014/main" id="{E511F40B-72AF-49AB-828A-488635C7766A}"/>
                </a:ext>
              </a:extLst>
            </p:cNvPr>
            <p:cNvSpPr/>
            <p:nvPr/>
          </p:nvSpPr>
          <p:spPr>
            <a:xfrm>
              <a:off x="521804" y="2348880"/>
              <a:ext cx="6210436" cy="438949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7D864DB9-2B90-484E-B721-BBFB65991502}"/>
                </a:ext>
              </a:extLst>
            </p:cNvPr>
            <p:cNvSpPr/>
            <p:nvPr/>
          </p:nvSpPr>
          <p:spPr>
            <a:xfrm>
              <a:off x="1043608" y="3284985"/>
              <a:ext cx="6210436" cy="302433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BF3C6956-183B-4A9E-86A6-45021E124545}"/>
                </a:ext>
              </a:extLst>
            </p:cNvPr>
            <p:cNvSpPr/>
            <p:nvPr/>
          </p:nvSpPr>
          <p:spPr>
            <a:xfrm>
              <a:off x="1196008" y="5301207"/>
              <a:ext cx="7426188" cy="116051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spTree>
    <p:extLst>
      <p:ext uri="{BB962C8B-B14F-4D97-AF65-F5344CB8AC3E}">
        <p14:creationId xmlns:p14="http://schemas.microsoft.com/office/powerpoint/2010/main" val="268806802"/>
      </p:ext>
    </p:extLst>
  </p:cSld>
  <p:clrMapOvr>
    <a:masterClrMapping/>
  </p:clrMapOvr>
  <p:transition advTm="528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1"/>
                                        </p:tgtEl>
                                      </p:cBhvr>
                                    </p:animEffect>
                                    <p:set>
                                      <p:cBhvr>
                                        <p:cTn id="7"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8" name="矩形 7"/>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10" name="图片 4">
            <a:extLst>
              <a:ext uri="{FF2B5EF4-FFF2-40B4-BE49-F238E27FC236}">
                <a16:creationId xmlns:a16="http://schemas.microsoft.com/office/drawing/2014/main" id="{D581B58B-2E72-43DE-9B1B-004D714A5AA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标题 1">
            <a:extLst>
              <a:ext uri="{FF2B5EF4-FFF2-40B4-BE49-F238E27FC236}">
                <a16:creationId xmlns:a16="http://schemas.microsoft.com/office/drawing/2014/main" id="{2581602D-5D70-4645-81F7-4227B5F124D9}"/>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dirty="0">
                <a:latin typeface="微软雅黑" panose="020B0503020204020204" pitchFamily="34" charset="-122"/>
                <a:ea typeface="微软雅黑" panose="020B0503020204020204" pitchFamily="34" charset="-122"/>
              </a:rPr>
              <a:t>牛顿定律及其应用</a:t>
            </a:r>
          </a:p>
        </p:txBody>
      </p:sp>
      <p:pic>
        <p:nvPicPr>
          <p:cNvPr id="3" name="图片 2">
            <a:extLst>
              <a:ext uri="{FF2B5EF4-FFF2-40B4-BE49-F238E27FC236}">
                <a16:creationId xmlns:a16="http://schemas.microsoft.com/office/drawing/2014/main" id="{79882CDC-B326-4DE6-A942-8A5DE4D9E454}"/>
              </a:ext>
            </a:extLst>
          </p:cNvPr>
          <p:cNvPicPr>
            <a:picLocks noChangeAspect="1"/>
          </p:cNvPicPr>
          <p:nvPr/>
        </p:nvPicPr>
        <p:blipFill>
          <a:blip r:embed="rId3"/>
          <a:stretch>
            <a:fillRect/>
          </a:stretch>
        </p:blipFill>
        <p:spPr>
          <a:xfrm>
            <a:off x="899592" y="1152076"/>
            <a:ext cx="7668344" cy="5485541"/>
          </a:xfrm>
          <a:prstGeom prst="rect">
            <a:avLst/>
          </a:prstGeom>
        </p:spPr>
      </p:pic>
    </p:spTree>
    <p:extLst>
      <p:ext uri="{BB962C8B-B14F-4D97-AF65-F5344CB8AC3E}">
        <p14:creationId xmlns:p14="http://schemas.microsoft.com/office/powerpoint/2010/main" val="1049514366"/>
      </p:ext>
    </p:extLst>
  </p:cSld>
  <p:clrMapOvr>
    <a:masterClrMapping/>
  </p:clrMapOvr>
  <p:transition advTm="5281"/>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8" name="矩形 7"/>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10" name="图片 4">
            <a:extLst>
              <a:ext uri="{FF2B5EF4-FFF2-40B4-BE49-F238E27FC236}">
                <a16:creationId xmlns:a16="http://schemas.microsoft.com/office/drawing/2014/main" id="{D581B58B-2E72-43DE-9B1B-004D714A5AA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标题 1">
            <a:extLst>
              <a:ext uri="{FF2B5EF4-FFF2-40B4-BE49-F238E27FC236}">
                <a16:creationId xmlns:a16="http://schemas.microsoft.com/office/drawing/2014/main" id="{2581602D-5D70-4645-81F7-4227B5F124D9}"/>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dirty="0">
                <a:latin typeface="微软雅黑" panose="020B0503020204020204" pitchFamily="34" charset="-122"/>
                <a:ea typeface="微软雅黑" panose="020B0503020204020204" pitchFamily="34" charset="-122"/>
              </a:rPr>
              <a:t>非惯性系与惯性力</a:t>
            </a:r>
          </a:p>
        </p:txBody>
      </p:sp>
      <p:pic>
        <p:nvPicPr>
          <p:cNvPr id="3" name="图片 2">
            <a:extLst>
              <a:ext uri="{FF2B5EF4-FFF2-40B4-BE49-F238E27FC236}">
                <a16:creationId xmlns:a16="http://schemas.microsoft.com/office/drawing/2014/main" id="{E1EF476D-E2DA-4F2B-AD02-ABA13496B707}"/>
              </a:ext>
            </a:extLst>
          </p:cNvPr>
          <p:cNvPicPr>
            <a:picLocks noChangeAspect="1"/>
          </p:cNvPicPr>
          <p:nvPr/>
        </p:nvPicPr>
        <p:blipFill>
          <a:blip r:embed="rId3"/>
          <a:stretch>
            <a:fillRect/>
          </a:stretch>
        </p:blipFill>
        <p:spPr>
          <a:xfrm>
            <a:off x="0" y="1157150"/>
            <a:ext cx="9144000" cy="5416703"/>
          </a:xfrm>
          <a:prstGeom prst="rect">
            <a:avLst/>
          </a:prstGeom>
        </p:spPr>
      </p:pic>
    </p:spTree>
    <p:extLst>
      <p:ext uri="{BB962C8B-B14F-4D97-AF65-F5344CB8AC3E}">
        <p14:creationId xmlns:p14="http://schemas.microsoft.com/office/powerpoint/2010/main" val="2323015051"/>
      </p:ext>
    </p:extLst>
  </p:cSld>
  <p:clrMapOvr>
    <a:masterClrMapping/>
  </p:clrMapOvr>
  <p:transition advTm="5281"/>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8" name="矩形 7"/>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10" name="图片 4">
            <a:extLst>
              <a:ext uri="{FF2B5EF4-FFF2-40B4-BE49-F238E27FC236}">
                <a16:creationId xmlns:a16="http://schemas.microsoft.com/office/drawing/2014/main" id="{D581B58B-2E72-43DE-9B1B-004D714A5AA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标题 1">
            <a:extLst>
              <a:ext uri="{FF2B5EF4-FFF2-40B4-BE49-F238E27FC236}">
                <a16:creationId xmlns:a16="http://schemas.microsoft.com/office/drawing/2014/main" id="{2581602D-5D70-4645-81F7-4227B5F124D9}"/>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dirty="0">
                <a:latin typeface="微软雅黑" panose="020B0503020204020204" pitchFamily="34" charset="-122"/>
                <a:ea typeface="微软雅黑" panose="020B0503020204020204" pitchFamily="34" charset="-122"/>
              </a:rPr>
              <a:t>非惯性系与惯性力</a:t>
            </a:r>
          </a:p>
        </p:txBody>
      </p:sp>
      <p:sp>
        <p:nvSpPr>
          <p:cNvPr id="3" name="文本框 2"/>
          <p:cNvSpPr txBox="1"/>
          <p:nvPr/>
        </p:nvSpPr>
        <p:spPr>
          <a:xfrm>
            <a:off x="395536" y="1385364"/>
            <a:ext cx="6552728" cy="648072"/>
          </a:xfrm>
          <a:prstGeom prst="rect">
            <a:avLst/>
          </a:prstGeom>
          <a:noFill/>
        </p:spPr>
        <p:txBody>
          <a:bodyPr wrap="square" rtlCol="0">
            <a:noAutofit/>
          </a:bodyPr>
          <a:lstStyle/>
          <a:p>
            <a:pPr marL="342900" indent="-342900" algn="just">
              <a:lnSpc>
                <a:spcPct val="110000"/>
              </a:lnSpc>
              <a:spcBef>
                <a:spcPts val="0"/>
              </a:spcBef>
              <a:spcAft>
                <a:spcPts val="600"/>
              </a:spcAft>
              <a:buClr>
                <a:srgbClr val="FF0000"/>
              </a:buClr>
              <a:buFont typeface="Wingdings" panose="05000000000000000000" pitchFamily="2" charset="2"/>
              <a:buChar char="n"/>
            </a:pPr>
            <a:r>
              <a:rPr lang="zh-CN" altLang="en-US" sz="2400" b="1" dirty="0">
                <a:solidFill>
                  <a:srgbClr val="FF0000"/>
                </a:solidFill>
                <a:latin typeface="Times New Roman" pitchFamily="18" charset="0"/>
                <a:ea typeface="微软雅黑" panose="020B0503020204020204" pitchFamily="34" charset="-122"/>
                <a:cs typeface="Times New Roman" pitchFamily="18" charset="0"/>
              </a:rPr>
              <a:t>牛顿定律在非惯性参考系中不成立？</a:t>
            </a:r>
          </a:p>
        </p:txBody>
      </p:sp>
      <p:sp>
        <p:nvSpPr>
          <p:cNvPr id="17" name="矩形 16"/>
          <p:cNvSpPr/>
          <p:nvPr/>
        </p:nvSpPr>
        <p:spPr>
          <a:xfrm>
            <a:off x="2395941" y="3146318"/>
            <a:ext cx="576064" cy="350003"/>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cxnSp>
        <p:nvCxnSpPr>
          <p:cNvPr id="19" name="直接连接符 18"/>
          <p:cNvCxnSpPr/>
          <p:nvPr/>
        </p:nvCxnSpPr>
        <p:spPr>
          <a:xfrm>
            <a:off x="403055" y="4452167"/>
            <a:ext cx="334837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flipH="1" flipV="1">
            <a:off x="547071" y="4461461"/>
            <a:ext cx="152400" cy="143106"/>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flipH="1" flipV="1">
            <a:off x="835103" y="4461461"/>
            <a:ext cx="152400" cy="143106"/>
          </a:xfrm>
          <a:prstGeom prst="line">
            <a:avLst/>
          </a:prstGeom>
          <a:ln w="28575"/>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flipH="1" flipV="1">
            <a:off x="1135947" y="4461461"/>
            <a:ext cx="152400" cy="143106"/>
          </a:xfrm>
          <a:prstGeom prst="line">
            <a:avLst/>
          </a:prstGeom>
          <a:ln w="28575"/>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flipH="1" flipV="1">
            <a:off x="1383712" y="4461461"/>
            <a:ext cx="152400" cy="143106"/>
          </a:xfrm>
          <a:prstGeom prst="line">
            <a:avLst/>
          </a:prstGeom>
          <a:ln w="28575"/>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flipH="1" flipV="1">
            <a:off x="1671744" y="4461461"/>
            <a:ext cx="152400" cy="143106"/>
          </a:xfrm>
          <a:prstGeom prst="line">
            <a:avLst/>
          </a:prstGeom>
          <a:ln w="28575"/>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flipH="1" flipV="1">
            <a:off x="1972588" y="4461461"/>
            <a:ext cx="152400" cy="143106"/>
          </a:xfrm>
          <a:prstGeom prst="line">
            <a:avLst/>
          </a:prstGeom>
          <a:ln w="28575"/>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flipH="1" flipV="1">
            <a:off x="2225195" y="4461461"/>
            <a:ext cx="152400" cy="143106"/>
          </a:xfrm>
          <a:prstGeom prst="line">
            <a:avLst/>
          </a:prstGeom>
          <a:ln w="28575"/>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flipH="1" flipV="1">
            <a:off x="2513227" y="4461461"/>
            <a:ext cx="152400" cy="143106"/>
          </a:xfrm>
          <a:prstGeom prst="line">
            <a:avLst/>
          </a:prstGeom>
          <a:ln w="28575"/>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flipH="1" flipV="1">
            <a:off x="2814071" y="4461461"/>
            <a:ext cx="152400" cy="143106"/>
          </a:xfrm>
          <a:prstGeom prst="line">
            <a:avLst/>
          </a:prstGeom>
          <a:ln w="28575"/>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flipH="1" flipV="1">
            <a:off x="3048103" y="4461461"/>
            <a:ext cx="152400" cy="143106"/>
          </a:xfrm>
          <a:prstGeom prst="line">
            <a:avLst/>
          </a:prstGeom>
          <a:ln w="28575"/>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flipH="1" flipV="1">
            <a:off x="3336135" y="4461461"/>
            <a:ext cx="152400" cy="143106"/>
          </a:xfrm>
          <a:prstGeom prst="line">
            <a:avLst/>
          </a:prstGeom>
          <a:ln w="28575"/>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flipH="1" flipV="1">
            <a:off x="3636979" y="4461461"/>
            <a:ext cx="152400" cy="143106"/>
          </a:xfrm>
          <a:prstGeom prst="line">
            <a:avLst/>
          </a:prstGeom>
          <a:ln w="28575"/>
        </p:spPr>
        <p:style>
          <a:lnRef idx="1">
            <a:schemeClr val="dk1"/>
          </a:lnRef>
          <a:fillRef idx="0">
            <a:schemeClr val="dk1"/>
          </a:fillRef>
          <a:effectRef idx="0">
            <a:schemeClr val="dk1"/>
          </a:effectRef>
          <a:fontRef idx="minor">
            <a:schemeClr val="tx1"/>
          </a:fontRef>
        </p:style>
      </p:cxnSp>
      <p:sp>
        <p:nvSpPr>
          <p:cNvPr id="34" name="文本框 33"/>
          <p:cNvSpPr txBox="1"/>
          <p:nvPr/>
        </p:nvSpPr>
        <p:spPr>
          <a:xfrm>
            <a:off x="2436361" y="3057809"/>
            <a:ext cx="495672" cy="397489"/>
          </a:xfrm>
          <a:prstGeom prst="rect">
            <a:avLst/>
          </a:prstGeom>
          <a:noFill/>
        </p:spPr>
        <p:txBody>
          <a:bodyPr wrap="square" rtlCol="0">
            <a:noAutofit/>
          </a:bodyPr>
          <a:lstStyle/>
          <a:p>
            <a:pPr algn="ctr">
              <a:lnSpc>
                <a:spcPct val="110000"/>
              </a:lnSpc>
              <a:spcBef>
                <a:spcPts val="0"/>
              </a:spcBef>
              <a:spcAft>
                <a:spcPts val="600"/>
              </a:spcAft>
              <a:buClr>
                <a:schemeClr val="tx1"/>
              </a:buClr>
            </a:pPr>
            <a:r>
              <a:rPr lang="en-US" altLang="zh-CN" sz="2400" b="1" dirty="0">
                <a:latin typeface="Times New Roman" pitchFamily="18" charset="0"/>
                <a:ea typeface="微软雅黑" panose="020B0503020204020204" pitchFamily="34" charset="-122"/>
                <a:cs typeface="Times New Roman" pitchFamily="18" charset="0"/>
              </a:rPr>
              <a:t>m</a:t>
            </a:r>
            <a:endParaRPr lang="zh-CN" altLang="en-US" sz="2400" b="1" dirty="0">
              <a:latin typeface="Times New Roman" pitchFamily="18" charset="0"/>
              <a:ea typeface="微软雅黑" panose="020B0503020204020204" pitchFamily="34" charset="-122"/>
              <a:cs typeface="Times New Roman" pitchFamily="18" charset="0"/>
            </a:endParaRPr>
          </a:p>
        </p:txBody>
      </p:sp>
      <p:sp>
        <p:nvSpPr>
          <p:cNvPr id="50" name="图文框 49"/>
          <p:cNvSpPr/>
          <p:nvPr/>
        </p:nvSpPr>
        <p:spPr>
          <a:xfrm>
            <a:off x="5564337" y="2785946"/>
            <a:ext cx="2160240" cy="1440160"/>
          </a:xfrm>
          <a:prstGeom prst="frame">
            <a:avLst>
              <a:gd name="adj1" fmla="val 5366"/>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solidFill>
                <a:schemeClr val="tx1"/>
              </a:solidFill>
            </a:endParaRPr>
          </a:p>
        </p:txBody>
      </p:sp>
      <p:sp>
        <p:nvSpPr>
          <p:cNvPr id="51" name="椭圆 50"/>
          <p:cNvSpPr/>
          <p:nvPr/>
        </p:nvSpPr>
        <p:spPr>
          <a:xfrm>
            <a:off x="5996385" y="4226850"/>
            <a:ext cx="216024" cy="216024"/>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52" name="椭圆 51"/>
          <p:cNvSpPr/>
          <p:nvPr/>
        </p:nvSpPr>
        <p:spPr>
          <a:xfrm>
            <a:off x="7220521" y="4236143"/>
            <a:ext cx="216024" cy="216024"/>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53" name="矩形 52"/>
          <p:cNvSpPr/>
          <p:nvPr/>
        </p:nvSpPr>
        <p:spPr>
          <a:xfrm>
            <a:off x="6284417" y="3506026"/>
            <a:ext cx="1368152" cy="72008"/>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54" name="矩形 53"/>
          <p:cNvSpPr/>
          <p:nvPr/>
        </p:nvSpPr>
        <p:spPr>
          <a:xfrm rot="5400000">
            <a:off x="6302419" y="3812060"/>
            <a:ext cx="576064" cy="108012"/>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grpSp>
        <p:nvGrpSpPr>
          <p:cNvPr id="92" name="组合 91"/>
          <p:cNvGrpSpPr/>
          <p:nvPr/>
        </p:nvGrpSpPr>
        <p:grpSpPr>
          <a:xfrm>
            <a:off x="4916265" y="4452167"/>
            <a:ext cx="3386324" cy="152400"/>
            <a:chOff x="5018397" y="4817226"/>
            <a:chExt cx="3386324" cy="152400"/>
          </a:xfrm>
        </p:grpSpPr>
        <p:cxnSp>
          <p:nvCxnSpPr>
            <p:cNvPr id="56" name="直接连接符 55"/>
            <p:cNvCxnSpPr/>
            <p:nvPr/>
          </p:nvCxnSpPr>
          <p:spPr>
            <a:xfrm>
              <a:off x="5018397" y="4817226"/>
              <a:ext cx="3348372" cy="0"/>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flipH="1" flipV="1">
              <a:off x="5162413" y="4826520"/>
              <a:ext cx="152400" cy="143106"/>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flipH="1" flipV="1">
              <a:off x="5450445" y="4826520"/>
              <a:ext cx="152400" cy="143106"/>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flipH="1" flipV="1">
              <a:off x="5751289" y="4826520"/>
              <a:ext cx="152400" cy="143106"/>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flipH="1" flipV="1">
              <a:off x="5999054" y="4826520"/>
              <a:ext cx="152400" cy="143106"/>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flipH="1" flipV="1">
              <a:off x="6287086" y="4826520"/>
              <a:ext cx="152400" cy="143106"/>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flipH="1" flipV="1">
              <a:off x="6587930" y="4826520"/>
              <a:ext cx="152400" cy="143106"/>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flipH="1" flipV="1">
              <a:off x="6840537" y="4826520"/>
              <a:ext cx="152400" cy="143106"/>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flipH="1" flipV="1">
              <a:off x="7128569" y="4826520"/>
              <a:ext cx="152400" cy="143106"/>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flipH="1" flipV="1">
              <a:off x="7429413" y="4826520"/>
              <a:ext cx="152400" cy="143106"/>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flipH="1" flipV="1">
              <a:off x="7663445" y="4826520"/>
              <a:ext cx="152400" cy="143106"/>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67" name="直接连接符 66"/>
            <p:cNvCxnSpPr/>
            <p:nvPr/>
          </p:nvCxnSpPr>
          <p:spPr>
            <a:xfrm flipH="1" flipV="1">
              <a:off x="7951477" y="4826520"/>
              <a:ext cx="152400" cy="143106"/>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68" name="直接连接符 67"/>
            <p:cNvCxnSpPr/>
            <p:nvPr/>
          </p:nvCxnSpPr>
          <p:spPr>
            <a:xfrm flipH="1" flipV="1">
              <a:off x="8252321" y="4826520"/>
              <a:ext cx="152400" cy="143106"/>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grpSp>
      <p:sp>
        <p:nvSpPr>
          <p:cNvPr id="70" name="文本框 69"/>
          <p:cNvSpPr txBox="1"/>
          <p:nvPr/>
        </p:nvSpPr>
        <p:spPr>
          <a:xfrm>
            <a:off x="7768965" y="3060875"/>
            <a:ext cx="495672" cy="397489"/>
          </a:xfrm>
          <a:prstGeom prst="rect">
            <a:avLst/>
          </a:prstGeom>
          <a:noFill/>
        </p:spPr>
        <p:txBody>
          <a:bodyPr wrap="square" rtlCol="0">
            <a:noAutofit/>
          </a:bodyPr>
          <a:lstStyle/>
          <a:p>
            <a:pPr algn="ctr">
              <a:lnSpc>
                <a:spcPct val="110000"/>
              </a:lnSpc>
              <a:spcBef>
                <a:spcPts val="0"/>
              </a:spcBef>
              <a:spcAft>
                <a:spcPts val="600"/>
              </a:spcAft>
              <a:buClr>
                <a:schemeClr val="tx1"/>
              </a:buClr>
            </a:pPr>
            <a:r>
              <a:rPr lang="en-US" altLang="zh-CN" sz="2400" b="1" dirty="0">
                <a:solidFill>
                  <a:schemeClr val="bg1">
                    <a:lumMod val="75000"/>
                  </a:schemeClr>
                </a:solidFill>
                <a:latin typeface="Times New Roman" pitchFamily="18" charset="0"/>
                <a:ea typeface="微软雅黑" panose="020B0503020204020204" pitchFamily="34" charset="-122"/>
                <a:cs typeface="Times New Roman" pitchFamily="18" charset="0"/>
              </a:rPr>
              <a:t>A</a:t>
            </a:r>
            <a:endParaRPr lang="zh-CN" altLang="en-US" sz="2400" b="1" dirty="0">
              <a:solidFill>
                <a:schemeClr val="bg1">
                  <a:lumMod val="75000"/>
                </a:schemeClr>
              </a:solidFill>
              <a:latin typeface="Times New Roman" pitchFamily="18" charset="0"/>
              <a:ea typeface="微软雅黑" panose="020B0503020204020204" pitchFamily="34" charset="-122"/>
              <a:cs typeface="Times New Roman" pitchFamily="18" charset="0"/>
            </a:endParaRPr>
          </a:p>
        </p:txBody>
      </p:sp>
      <p:cxnSp>
        <p:nvCxnSpPr>
          <p:cNvPr id="71" name="直接箭头连接符 70"/>
          <p:cNvCxnSpPr>
            <a:stCxn id="50" idx="3"/>
          </p:cNvCxnSpPr>
          <p:nvPr/>
        </p:nvCxnSpPr>
        <p:spPr>
          <a:xfrm>
            <a:off x="7724577" y="3506026"/>
            <a:ext cx="648072"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78" name="组合 77"/>
          <p:cNvGrpSpPr/>
          <p:nvPr/>
        </p:nvGrpSpPr>
        <p:grpSpPr>
          <a:xfrm>
            <a:off x="5712709" y="3156023"/>
            <a:ext cx="306229" cy="999430"/>
            <a:chOff x="5546315" y="3060278"/>
            <a:chExt cx="432048" cy="1450197"/>
          </a:xfrm>
        </p:grpSpPr>
        <p:sp>
          <p:nvSpPr>
            <p:cNvPr id="72" name="椭圆 71"/>
            <p:cNvSpPr/>
            <p:nvPr/>
          </p:nvSpPr>
          <p:spPr>
            <a:xfrm>
              <a:off x="5546315" y="3060278"/>
              <a:ext cx="432048" cy="43204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73" name="直接连接符 72"/>
            <p:cNvCxnSpPr>
              <a:stCxn id="72" idx="4"/>
            </p:cNvCxnSpPr>
            <p:nvPr/>
          </p:nvCxnSpPr>
          <p:spPr>
            <a:xfrm>
              <a:off x="5762339" y="3492326"/>
              <a:ext cx="0" cy="504056"/>
            </a:xfrm>
            <a:prstGeom prst="line">
              <a:avLst/>
            </a:prstGeom>
            <a:ln w="31750"/>
          </p:spPr>
          <p:style>
            <a:lnRef idx="1">
              <a:schemeClr val="dk1"/>
            </a:lnRef>
            <a:fillRef idx="0">
              <a:schemeClr val="dk1"/>
            </a:fillRef>
            <a:effectRef idx="0">
              <a:schemeClr val="dk1"/>
            </a:effectRef>
            <a:fontRef idx="minor">
              <a:schemeClr val="tx1"/>
            </a:fontRef>
          </p:style>
        </p:cxnSp>
        <p:cxnSp>
          <p:nvCxnSpPr>
            <p:cNvPr id="74" name="直接连接符 73"/>
            <p:cNvCxnSpPr/>
            <p:nvPr/>
          </p:nvCxnSpPr>
          <p:spPr>
            <a:xfrm flipH="1">
              <a:off x="5618323" y="3996382"/>
              <a:ext cx="144016" cy="514093"/>
            </a:xfrm>
            <a:prstGeom prst="line">
              <a:avLst/>
            </a:prstGeom>
            <a:ln w="31750"/>
          </p:spPr>
          <p:style>
            <a:lnRef idx="1">
              <a:schemeClr val="dk1"/>
            </a:lnRef>
            <a:fillRef idx="0">
              <a:schemeClr val="dk1"/>
            </a:fillRef>
            <a:effectRef idx="0">
              <a:schemeClr val="dk1"/>
            </a:effectRef>
            <a:fontRef idx="minor">
              <a:schemeClr val="tx1"/>
            </a:fontRef>
          </p:style>
        </p:cxnSp>
        <p:cxnSp>
          <p:nvCxnSpPr>
            <p:cNvPr id="75" name="直接连接符 74"/>
            <p:cNvCxnSpPr/>
            <p:nvPr/>
          </p:nvCxnSpPr>
          <p:spPr>
            <a:xfrm>
              <a:off x="5762339" y="3989321"/>
              <a:ext cx="170402" cy="521154"/>
            </a:xfrm>
            <a:prstGeom prst="line">
              <a:avLst/>
            </a:prstGeom>
            <a:ln w="31750"/>
          </p:spPr>
          <p:style>
            <a:lnRef idx="1">
              <a:schemeClr val="dk1"/>
            </a:lnRef>
            <a:fillRef idx="0">
              <a:schemeClr val="dk1"/>
            </a:fillRef>
            <a:effectRef idx="0">
              <a:schemeClr val="dk1"/>
            </a:effectRef>
            <a:fontRef idx="minor">
              <a:schemeClr val="tx1"/>
            </a:fontRef>
          </p:style>
        </p:cxnSp>
        <p:cxnSp>
          <p:nvCxnSpPr>
            <p:cNvPr id="76" name="直接连接符 75"/>
            <p:cNvCxnSpPr/>
            <p:nvPr/>
          </p:nvCxnSpPr>
          <p:spPr>
            <a:xfrm>
              <a:off x="5789622" y="3501619"/>
              <a:ext cx="170402" cy="521154"/>
            </a:xfrm>
            <a:prstGeom prst="line">
              <a:avLst/>
            </a:prstGeom>
            <a:ln w="31750"/>
          </p:spPr>
          <p:style>
            <a:lnRef idx="1">
              <a:schemeClr val="dk1"/>
            </a:lnRef>
            <a:fillRef idx="0">
              <a:schemeClr val="dk1"/>
            </a:fillRef>
            <a:effectRef idx="0">
              <a:schemeClr val="dk1"/>
            </a:effectRef>
            <a:fontRef idx="minor">
              <a:schemeClr val="tx1"/>
            </a:fontRef>
          </p:style>
        </p:cxnSp>
        <p:cxnSp>
          <p:nvCxnSpPr>
            <p:cNvPr id="77" name="直接连接符 76"/>
            <p:cNvCxnSpPr/>
            <p:nvPr/>
          </p:nvCxnSpPr>
          <p:spPr>
            <a:xfrm flipH="1">
              <a:off x="5618322" y="3501619"/>
              <a:ext cx="146758" cy="422755"/>
            </a:xfrm>
            <a:prstGeom prst="line">
              <a:avLst/>
            </a:prstGeom>
            <a:ln w="31750"/>
          </p:spPr>
          <p:style>
            <a:lnRef idx="1">
              <a:schemeClr val="dk1"/>
            </a:lnRef>
            <a:fillRef idx="0">
              <a:schemeClr val="dk1"/>
            </a:fillRef>
            <a:effectRef idx="0">
              <a:schemeClr val="dk1"/>
            </a:effectRef>
            <a:fontRef idx="minor">
              <a:schemeClr val="tx1"/>
            </a:fontRef>
          </p:style>
        </p:cxnSp>
      </p:grpSp>
      <p:grpSp>
        <p:nvGrpSpPr>
          <p:cNvPr id="79" name="组合 78"/>
          <p:cNvGrpSpPr/>
          <p:nvPr/>
        </p:nvGrpSpPr>
        <p:grpSpPr>
          <a:xfrm>
            <a:off x="510857" y="3452737"/>
            <a:ext cx="306229" cy="999430"/>
            <a:chOff x="5546315" y="3060278"/>
            <a:chExt cx="432048" cy="1450197"/>
          </a:xfrm>
        </p:grpSpPr>
        <p:sp>
          <p:nvSpPr>
            <p:cNvPr id="80" name="椭圆 79"/>
            <p:cNvSpPr/>
            <p:nvPr/>
          </p:nvSpPr>
          <p:spPr>
            <a:xfrm>
              <a:off x="5546315" y="3060278"/>
              <a:ext cx="432048" cy="43204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81" name="直接连接符 80"/>
            <p:cNvCxnSpPr>
              <a:stCxn id="80" idx="4"/>
            </p:cNvCxnSpPr>
            <p:nvPr/>
          </p:nvCxnSpPr>
          <p:spPr>
            <a:xfrm>
              <a:off x="5762339" y="3492326"/>
              <a:ext cx="0" cy="504056"/>
            </a:xfrm>
            <a:prstGeom prst="line">
              <a:avLst/>
            </a:prstGeom>
            <a:ln w="31750"/>
          </p:spPr>
          <p:style>
            <a:lnRef idx="1">
              <a:schemeClr val="dk1"/>
            </a:lnRef>
            <a:fillRef idx="0">
              <a:schemeClr val="dk1"/>
            </a:fillRef>
            <a:effectRef idx="0">
              <a:schemeClr val="dk1"/>
            </a:effectRef>
            <a:fontRef idx="minor">
              <a:schemeClr val="tx1"/>
            </a:fontRef>
          </p:style>
        </p:cxnSp>
        <p:cxnSp>
          <p:nvCxnSpPr>
            <p:cNvPr id="82" name="直接连接符 81"/>
            <p:cNvCxnSpPr/>
            <p:nvPr/>
          </p:nvCxnSpPr>
          <p:spPr>
            <a:xfrm flipH="1">
              <a:off x="5618323" y="3996382"/>
              <a:ext cx="144016" cy="514093"/>
            </a:xfrm>
            <a:prstGeom prst="line">
              <a:avLst/>
            </a:prstGeom>
            <a:ln w="31750"/>
          </p:spPr>
          <p:style>
            <a:lnRef idx="1">
              <a:schemeClr val="dk1"/>
            </a:lnRef>
            <a:fillRef idx="0">
              <a:schemeClr val="dk1"/>
            </a:fillRef>
            <a:effectRef idx="0">
              <a:schemeClr val="dk1"/>
            </a:effectRef>
            <a:fontRef idx="minor">
              <a:schemeClr val="tx1"/>
            </a:fontRef>
          </p:style>
        </p:cxnSp>
        <p:cxnSp>
          <p:nvCxnSpPr>
            <p:cNvPr id="83" name="直接连接符 82"/>
            <p:cNvCxnSpPr/>
            <p:nvPr/>
          </p:nvCxnSpPr>
          <p:spPr>
            <a:xfrm>
              <a:off x="5762339" y="3989321"/>
              <a:ext cx="170402" cy="521154"/>
            </a:xfrm>
            <a:prstGeom prst="line">
              <a:avLst/>
            </a:prstGeom>
            <a:ln w="31750"/>
          </p:spPr>
          <p:style>
            <a:lnRef idx="1">
              <a:schemeClr val="dk1"/>
            </a:lnRef>
            <a:fillRef idx="0">
              <a:schemeClr val="dk1"/>
            </a:fillRef>
            <a:effectRef idx="0">
              <a:schemeClr val="dk1"/>
            </a:effectRef>
            <a:fontRef idx="minor">
              <a:schemeClr val="tx1"/>
            </a:fontRef>
          </p:style>
        </p:cxnSp>
        <p:cxnSp>
          <p:nvCxnSpPr>
            <p:cNvPr id="84" name="直接连接符 83"/>
            <p:cNvCxnSpPr/>
            <p:nvPr/>
          </p:nvCxnSpPr>
          <p:spPr>
            <a:xfrm>
              <a:off x="5789622" y="3501619"/>
              <a:ext cx="170402" cy="521154"/>
            </a:xfrm>
            <a:prstGeom prst="line">
              <a:avLst/>
            </a:prstGeom>
            <a:ln w="31750"/>
          </p:spPr>
          <p:style>
            <a:lnRef idx="1">
              <a:schemeClr val="dk1"/>
            </a:lnRef>
            <a:fillRef idx="0">
              <a:schemeClr val="dk1"/>
            </a:fillRef>
            <a:effectRef idx="0">
              <a:schemeClr val="dk1"/>
            </a:effectRef>
            <a:fontRef idx="minor">
              <a:schemeClr val="tx1"/>
            </a:fontRef>
          </p:style>
        </p:cxnSp>
        <p:cxnSp>
          <p:nvCxnSpPr>
            <p:cNvPr id="85" name="直接连接符 84"/>
            <p:cNvCxnSpPr/>
            <p:nvPr/>
          </p:nvCxnSpPr>
          <p:spPr>
            <a:xfrm flipH="1">
              <a:off x="5618322" y="3501619"/>
              <a:ext cx="146758" cy="422755"/>
            </a:xfrm>
            <a:prstGeom prst="line">
              <a:avLst/>
            </a:prstGeom>
            <a:ln w="31750"/>
          </p:spPr>
          <p:style>
            <a:lnRef idx="1">
              <a:schemeClr val="dk1"/>
            </a:lnRef>
            <a:fillRef idx="0">
              <a:schemeClr val="dk1"/>
            </a:fillRef>
            <a:effectRef idx="0">
              <a:schemeClr val="dk1"/>
            </a:effectRef>
            <a:fontRef idx="minor">
              <a:schemeClr val="tx1"/>
            </a:fontRef>
          </p:style>
        </p:cxnSp>
      </p:grpSp>
      <p:sp>
        <p:nvSpPr>
          <p:cNvPr id="93" name="文本框 92"/>
          <p:cNvSpPr txBox="1"/>
          <p:nvPr/>
        </p:nvSpPr>
        <p:spPr>
          <a:xfrm>
            <a:off x="683309" y="2249460"/>
            <a:ext cx="2834876" cy="648072"/>
          </a:xfrm>
          <a:prstGeom prst="rect">
            <a:avLst/>
          </a:prstGeom>
          <a:noFill/>
        </p:spPr>
        <p:txBody>
          <a:bodyPr wrap="square" rtlCol="0">
            <a:noAutofit/>
          </a:bodyPr>
          <a:lstStyle/>
          <a:p>
            <a:pPr algn="just">
              <a:lnSpc>
                <a:spcPct val="110000"/>
              </a:lnSpc>
              <a:spcBef>
                <a:spcPts val="0"/>
              </a:spcBef>
              <a:spcAft>
                <a:spcPts val="600"/>
              </a:spcAft>
              <a:buClr>
                <a:schemeClr val="tx1"/>
              </a:buClr>
            </a:pPr>
            <a:r>
              <a:rPr lang="zh-CN" altLang="en-US" sz="1600" b="1" dirty="0">
                <a:latin typeface="Times New Roman" pitchFamily="18" charset="0"/>
                <a:ea typeface="微软雅黑" panose="020B0503020204020204" pitchFamily="34" charset="-122"/>
                <a:cs typeface="Times New Roman" pitchFamily="18" charset="0"/>
              </a:rPr>
              <a:t>以地面（惯性）为参考系观察</a:t>
            </a:r>
          </a:p>
        </p:txBody>
      </p:sp>
      <p:sp>
        <p:nvSpPr>
          <p:cNvPr id="94" name="文本框 93"/>
          <p:cNvSpPr txBox="1"/>
          <p:nvPr/>
        </p:nvSpPr>
        <p:spPr>
          <a:xfrm>
            <a:off x="5080744" y="2249460"/>
            <a:ext cx="3220547" cy="648072"/>
          </a:xfrm>
          <a:prstGeom prst="rect">
            <a:avLst/>
          </a:prstGeom>
          <a:noFill/>
        </p:spPr>
        <p:txBody>
          <a:bodyPr wrap="square" rtlCol="0">
            <a:noAutofit/>
          </a:bodyPr>
          <a:lstStyle/>
          <a:p>
            <a:pPr algn="just">
              <a:lnSpc>
                <a:spcPct val="110000"/>
              </a:lnSpc>
              <a:spcBef>
                <a:spcPts val="0"/>
              </a:spcBef>
              <a:spcAft>
                <a:spcPts val="600"/>
              </a:spcAft>
              <a:buClr>
                <a:schemeClr val="tx1"/>
              </a:buClr>
            </a:pPr>
            <a:r>
              <a:rPr lang="zh-CN" altLang="en-US" sz="1600" b="1" dirty="0">
                <a:latin typeface="Times New Roman" pitchFamily="18" charset="0"/>
                <a:ea typeface="微软雅黑" panose="020B0503020204020204" pitchFamily="34" charset="-122"/>
                <a:cs typeface="Times New Roman" pitchFamily="18" charset="0"/>
              </a:rPr>
              <a:t>以车厢（非惯性）为参考系观察</a:t>
            </a:r>
          </a:p>
        </p:txBody>
      </p:sp>
      <p:graphicFrame>
        <p:nvGraphicFramePr>
          <p:cNvPr id="95" name="对象 94"/>
          <p:cNvGraphicFramePr>
            <a:graphicFrameLocks noChangeAspect="1"/>
          </p:cNvGraphicFramePr>
          <p:nvPr/>
        </p:nvGraphicFramePr>
        <p:xfrm>
          <a:off x="2205569" y="4786313"/>
          <a:ext cx="849313" cy="395287"/>
        </p:xfrm>
        <a:graphic>
          <a:graphicData uri="http://schemas.openxmlformats.org/presentationml/2006/ole">
            <mc:AlternateContent xmlns:mc="http://schemas.openxmlformats.org/markup-compatibility/2006">
              <mc:Choice xmlns:v="urn:schemas-microsoft-com:vml" Requires="v">
                <p:oleObj name="Equation" r:id="rId3" imgW="571320" imgH="266400" progId="Equation.DSMT4">
                  <p:embed/>
                </p:oleObj>
              </mc:Choice>
              <mc:Fallback>
                <p:oleObj name="Equation" r:id="rId3" imgW="571320" imgH="266400" progId="Equation.DSMT4">
                  <p:embed/>
                  <p:pic>
                    <p:nvPicPr>
                      <p:cNvPr id="95" name="对象 94"/>
                      <p:cNvPicPr/>
                      <p:nvPr/>
                    </p:nvPicPr>
                    <p:blipFill>
                      <a:blip r:embed="rId4"/>
                      <a:stretch>
                        <a:fillRect/>
                      </a:stretch>
                    </p:blipFill>
                    <p:spPr>
                      <a:xfrm>
                        <a:off x="2205569" y="4786313"/>
                        <a:ext cx="849313" cy="395287"/>
                      </a:xfrm>
                      <a:prstGeom prst="rect">
                        <a:avLst/>
                      </a:prstGeom>
                    </p:spPr>
                  </p:pic>
                </p:oleObj>
              </mc:Fallback>
            </mc:AlternateContent>
          </a:graphicData>
        </a:graphic>
      </p:graphicFrame>
      <p:cxnSp>
        <p:nvCxnSpPr>
          <p:cNvPr id="97" name="直接连接符 96"/>
          <p:cNvCxnSpPr/>
          <p:nvPr/>
        </p:nvCxnSpPr>
        <p:spPr>
          <a:xfrm>
            <a:off x="4355976" y="2031037"/>
            <a:ext cx="0" cy="3660222"/>
          </a:xfrm>
          <a:prstGeom prst="line">
            <a:avLst/>
          </a:prstGeom>
          <a:ln>
            <a:prstDash val="lgDash"/>
          </a:ln>
        </p:spPr>
        <p:style>
          <a:lnRef idx="1">
            <a:schemeClr val="accent1"/>
          </a:lnRef>
          <a:fillRef idx="0">
            <a:schemeClr val="accent1"/>
          </a:fillRef>
          <a:effectRef idx="0">
            <a:schemeClr val="accent1"/>
          </a:effectRef>
          <a:fontRef idx="minor">
            <a:schemeClr val="tx1"/>
          </a:fontRef>
        </p:style>
      </p:cxnSp>
      <p:graphicFrame>
        <p:nvGraphicFramePr>
          <p:cNvPr id="98" name="对象 97"/>
          <p:cNvGraphicFramePr>
            <a:graphicFrameLocks noChangeAspect="1"/>
          </p:cNvGraphicFramePr>
          <p:nvPr/>
        </p:nvGraphicFramePr>
        <p:xfrm>
          <a:off x="2268538" y="5316538"/>
          <a:ext cx="750887" cy="374650"/>
        </p:xfrm>
        <a:graphic>
          <a:graphicData uri="http://schemas.openxmlformats.org/presentationml/2006/ole">
            <mc:AlternateContent xmlns:mc="http://schemas.openxmlformats.org/markup-compatibility/2006">
              <mc:Choice xmlns:v="urn:schemas-microsoft-com:vml" Requires="v">
                <p:oleObj name="Equation" r:id="rId5" imgW="355320" imgH="177480" progId="Equation.DSMT4">
                  <p:embed/>
                </p:oleObj>
              </mc:Choice>
              <mc:Fallback>
                <p:oleObj name="Equation" r:id="rId5" imgW="355320" imgH="177480" progId="Equation.DSMT4">
                  <p:embed/>
                  <p:pic>
                    <p:nvPicPr>
                      <p:cNvPr id="98" name="对象 97"/>
                      <p:cNvPicPr/>
                      <p:nvPr/>
                    </p:nvPicPr>
                    <p:blipFill>
                      <a:blip r:embed="rId6"/>
                      <a:stretch>
                        <a:fillRect/>
                      </a:stretch>
                    </p:blipFill>
                    <p:spPr>
                      <a:xfrm>
                        <a:off x="2268538" y="5316538"/>
                        <a:ext cx="750887" cy="374650"/>
                      </a:xfrm>
                      <a:prstGeom prst="rect">
                        <a:avLst/>
                      </a:prstGeom>
                    </p:spPr>
                  </p:pic>
                </p:oleObj>
              </mc:Fallback>
            </mc:AlternateContent>
          </a:graphicData>
        </a:graphic>
      </p:graphicFrame>
      <p:sp>
        <p:nvSpPr>
          <p:cNvPr id="99" name="文本框 98"/>
          <p:cNvSpPr txBox="1"/>
          <p:nvPr/>
        </p:nvSpPr>
        <p:spPr>
          <a:xfrm>
            <a:off x="859675" y="4816238"/>
            <a:ext cx="2834876" cy="648072"/>
          </a:xfrm>
          <a:prstGeom prst="rect">
            <a:avLst/>
          </a:prstGeom>
          <a:noFill/>
        </p:spPr>
        <p:txBody>
          <a:bodyPr wrap="square" rtlCol="0">
            <a:noAutofit/>
          </a:bodyPr>
          <a:lstStyle/>
          <a:p>
            <a:pPr algn="just">
              <a:lnSpc>
                <a:spcPct val="110000"/>
              </a:lnSpc>
              <a:spcBef>
                <a:spcPts val="0"/>
              </a:spcBef>
              <a:spcAft>
                <a:spcPts val="600"/>
              </a:spcAft>
              <a:buClr>
                <a:schemeClr val="tx1"/>
              </a:buClr>
            </a:pPr>
            <a:r>
              <a:rPr lang="zh-CN" altLang="en-US" sz="1400" b="1" dirty="0">
                <a:latin typeface="Times New Roman" pitchFamily="18" charset="0"/>
                <a:ea typeface="微软雅黑" panose="020B0503020204020204" pitchFamily="34" charset="-122"/>
                <a:cs typeface="Times New Roman" pitchFamily="18" charset="0"/>
              </a:rPr>
              <a:t>物块</a:t>
            </a:r>
            <a:r>
              <a:rPr lang="en-US" altLang="zh-CN" sz="1400" b="1" dirty="0">
                <a:latin typeface="Times New Roman" pitchFamily="18" charset="0"/>
                <a:ea typeface="微软雅黑" panose="020B0503020204020204" pitchFamily="34" charset="-122"/>
                <a:cs typeface="Times New Roman" pitchFamily="18" charset="0"/>
              </a:rPr>
              <a:t>m</a:t>
            </a:r>
            <a:r>
              <a:rPr lang="zh-CN" altLang="en-US" sz="1400" b="1" dirty="0">
                <a:latin typeface="Times New Roman" pitchFamily="18" charset="0"/>
                <a:ea typeface="微软雅黑" panose="020B0503020204020204" pitchFamily="34" charset="-122"/>
                <a:cs typeface="Times New Roman" pitchFamily="18" charset="0"/>
              </a:rPr>
              <a:t>受合力：</a:t>
            </a:r>
          </a:p>
        </p:txBody>
      </p:sp>
      <p:sp>
        <p:nvSpPr>
          <p:cNvPr id="100" name="文本框 99"/>
          <p:cNvSpPr txBox="1"/>
          <p:nvPr/>
        </p:nvSpPr>
        <p:spPr>
          <a:xfrm>
            <a:off x="851100" y="5324846"/>
            <a:ext cx="2834876" cy="648072"/>
          </a:xfrm>
          <a:prstGeom prst="rect">
            <a:avLst/>
          </a:prstGeom>
          <a:noFill/>
        </p:spPr>
        <p:txBody>
          <a:bodyPr wrap="square" rtlCol="0">
            <a:noAutofit/>
          </a:bodyPr>
          <a:lstStyle/>
          <a:p>
            <a:pPr algn="just">
              <a:lnSpc>
                <a:spcPct val="110000"/>
              </a:lnSpc>
              <a:spcBef>
                <a:spcPts val="0"/>
              </a:spcBef>
              <a:spcAft>
                <a:spcPts val="600"/>
              </a:spcAft>
              <a:buClr>
                <a:schemeClr val="tx1"/>
              </a:buClr>
            </a:pPr>
            <a:r>
              <a:rPr lang="zh-CN" altLang="en-US" sz="1400" b="1" dirty="0">
                <a:latin typeface="Times New Roman" pitchFamily="18" charset="0"/>
                <a:ea typeface="微软雅黑" panose="020B0503020204020204" pitchFamily="34" charset="-122"/>
                <a:cs typeface="Times New Roman" pitchFamily="18" charset="0"/>
              </a:rPr>
              <a:t>物块加速度：</a:t>
            </a:r>
          </a:p>
        </p:txBody>
      </p:sp>
      <p:sp>
        <p:nvSpPr>
          <p:cNvPr id="102" name="文本框 101"/>
          <p:cNvSpPr txBox="1"/>
          <p:nvPr/>
        </p:nvSpPr>
        <p:spPr>
          <a:xfrm>
            <a:off x="5481541" y="4795130"/>
            <a:ext cx="2834876" cy="648072"/>
          </a:xfrm>
          <a:prstGeom prst="rect">
            <a:avLst/>
          </a:prstGeom>
          <a:noFill/>
        </p:spPr>
        <p:txBody>
          <a:bodyPr wrap="square" rtlCol="0">
            <a:noAutofit/>
          </a:bodyPr>
          <a:lstStyle/>
          <a:p>
            <a:pPr algn="just">
              <a:lnSpc>
                <a:spcPct val="110000"/>
              </a:lnSpc>
              <a:spcBef>
                <a:spcPts val="0"/>
              </a:spcBef>
              <a:spcAft>
                <a:spcPts val="600"/>
              </a:spcAft>
              <a:buClr>
                <a:schemeClr val="tx1"/>
              </a:buClr>
            </a:pPr>
            <a:r>
              <a:rPr lang="zh-CN" altLang="en-US" sz="1400" b="1" dirty="0">
                <a:latin typeface="Times New Roman" pitchFamily="18" charset="0"/>
                <a:ea typeface="微软雅黑" panose="020B0503020204020204" pitchFamily="34" charset="-122"/>
                <a:cs typeface="Times New Roman" pitchFamily="18" charset="0"/>
              </a:rPr>
              <a:t>物块</a:t>
            </a:r>
            <a:r>
              <a:rPr lang="en-US" altLang="zh-CN" sz="1400" b="1" dirty="0">
                <a:latin typeface="Times New Roman" pitchFamily="18" charset="0"/>
                <a:ea typeface="微软雅黑" panose="020B0503020204020204" pitchFamily="34" charset="-122"/>
                <a:cs typeface="Times New Roman" pitchFamily="18" charset="0"/>
              </a:rPr>
              <a:t>m</a:t>
            </a:r>
            <a:r>
              <a:rPr lang="zh-CN" altLang="en-US" sz="1400" b="1" dirty="0">
                <a:latin typeface="Times New Roman" pitchFamily="18" charset="0"/>
                <a:ea typeface="微软雅黑" panose="020B0503020204020204" pitchFamily="34" charset="-122"/>
                <a:cs typeface="Times New Roman" pitchFamily="18" charset="0"/>
              </a:rPr>
              <a:t>受合力：</a:t>
            </a:r>
          </a:p>
        </p:txBody>
      </p:sp>
      <p:sp>
        <p:nvSpPr>
          <p:cNvPr id="104" name="文本框 103"/>
          <p:cNvSpPr txBox="1"/>
          <p:nvPr/>
        </p:nvSpPr>
        <p:spPr>
          <a:xfrm>
            <a:off x="5511450" y="5285114"/>
            <a:ext cx="2834876" cy="648072"/>
          </a:xfrm>
          <a:prstGeom prst="rect">
            <a:avLst/>
          </a:prstGeom>
          <a:noFill/>
        </p:spPr>
        <p:txBody>
          <a:bodyPr wrap="square" rtlCol="0">
            <a:noAutofit/>
          </a:bodyPr>
          <a:lstStyle/>
          <a:p>
            <a:pPr algn="just">
              <a:lnSpc>
                <a:spcPct val="110000"/>
              </a:lnSpc>
              <a:spcBef>
                <a:spcPts val="0"/>
              </a:spcBef>
              <a:spcAft>
                <a:spcPts val="600"/>
              </a:spcAft>
              <a:buClr>
                <a:schemeClr val="tx1"/>
              </a:buClr>
            </a:pPr>
            <a:r>
              <a:rPr lang="zh-CN" altLang="en-US" sz="1400" b="1" dirty="0">
                <a:latin typeface="Times New Roman" pitchFamily="18" charset="0"/>
                <a:ea typeface="微软雅黑" panose="020B0503020204020204" pitchFamily="34" charset="-122"/>
                <a:cs typeface="Times New Roman" pitchFamily="18" charset="0"/>
              </a:rPr>
              <a:t>物块加速度：</a:t>
            </a:r>
          </a:p>
        </p:txBody>
      </p:sp>
      <p:graphicFrame>
        <p:nvGraphicFramePr>
          <p:cNvPr id="106" name="对象 105"/>
          <p:cNvGraphicFramePr>
            <a:graphicFrameLocks noChangeAspect="1"/>
          </p:cNvGraphicFramePr>
          <p:nvPr/>
        </p:nvGraphicFramePr>
        <p:xfrm>
          <a:off x="6795864" y="4752922"/>
          <a:ext cx="849313" cy="395287"/>
        </p:xfrm>
        <a:graphic>
          <a:graphicData uri="http://schemas.openxmlformats.org/presentationml/2006/ole">
            <mc:AlternateContent xmlns:mc="http://schemas.openxmlformats.org/markup-compatibility/2006">
              <mc:Choice xmlns:v="urn:schemas-microsoft-com:vml" Requires="v">
                <p:oleObj name="Equation" r:id="rId7" imgW="571320" imgH="266400" progId="Equation.DSMT4">
                  <p:embed/>
                </p:oleObj>
              </mc:Choice>
              <mc:Fallback>
                <p:oleObj name="Equation" r:id="rId7" imgW="571320" imgH="266400" progId="Equation.DSMT4">
                  <p:embed/>
                  <p:pic>
                    <p:nvPicPr>
                      <p:cNvPr id="106" name="对象 105"/>
                      <p:cNvPicPr/>
                      <p:nvPr/>
                    </p:nvPicPr>
                    <p:blipFill>
                      <a:blip r:embed="rId4"/>
                      <a:stretch>
                        <a:fillRect/>
                      </a:stretch>
                    </p:blipFill>
                    <p:spPr>
                      <a:xfrm>
                        <a:off x="6795864" y="4752922"/>
                        <a:ext cx="849313" cy="395287"/>
                      </a:xfrm>
                      <a:prstGeom prst="rect">
                        <a:avLst/>
                      </a:prstGeom>
                    </p:spPr>
                  </p:pic>
                </p:oleObj>
              </mc:Fallback>
            </mc:AlternateContent>
          </a:graphicData>
        </a:graphic>
      </p:graphicFrame>
      <p:graphicFrame>
        <p:nvGraphicFramePr>
          <p:cNvPr id="107" name="对象 106"/>
          <p:cNvGraphicFramePr>
            <a:graphicFrameLocks noChangeAspect="1"/>
          </p:cNvGraphicFramePr>
          <p:nvPr/>
        </p:nvGraphicFramePr>
        <p:xfrm>
          <a:off x="6735763" y="5154613"/>
          <a:ext cx="1098550" cy="534987"/>
        </p:xfrm>
        <a:graphic>
          <a:graphicData uri="http://schemas.openxmlformats.org/presentationml/2006/ole">
            <mc:AlternateContent xmlns:mc="http://schemas.openxmlformats.org/markup-compatibility/2006">
              <mc:Choice xmlns:v="urn:schemas-microsoft-com:vml" Requires="v">
                <p:oleObj name="Equation" r:id="rId8" imgW="520560" imgH="253800" progId="Equation.DSMT4">
                  <p:embed/>
                </p:oleObj>
              </mc:Choice>
              <mc:Fallback>
                <p:oleObj name="Equation" r:id="rId8" imgW="520560" imgH="253800" progId="Equation.DSMT4">
                  <p:embed/>
                  <p:pic>
                    <p:nvPicPr>
                      <p:cNvPr id="107" name="对象 106"/>
                      <p:cNvPicPr/>
                      <p:nvPr/>
                    </p:nvPicPr>
                    <p:blipFill>
                      <a:blip r:embed="rId9"/>
                      <a:stretch>
                        <a:fillRect/>
                      </a:stretch>
                    </p:blipFill>
                    <p:spPr>
                      <a:xfrm>
                        <a:off x="6735763" y="5154613"/>
                        <a:ext cx="1098550" cy="534987"/>
                      </a:xfrm>
                      <a:prstGeom prst="rect">
                        <a:avLst/>
                      </a:prstGeom>
                    </p:spPr>
                  </p:pic>
                </p:oleObj>
              </mc:Fallback>
            </mc:AlternateContent>
          </a:graphicData>
        </a:graphic>
      </p:graphicFrame>
      <p:sp>
        <p:nvSpPr>
          <p:cNvPr id="109" name="文本框 108"/>
          <p:cNvSpPr txBox="1"/>
          <p:nvPr/>
        </p:nvSpPr>
        <p:spPr>
          <a:xfrm>
            <a:off x="623271" y="5921067"/>
            <a:ext cx="8391054" cy="648072"/>
          </a:xfrm>
          <a:prstGeom prst="rect">
            <a:avLst/>
          </a:prstGeom>
          <a:noFill/>
        </p:spPr>
        <p:txBody>
          <a:bodyPr wrap="square" rtlCol="0">
            <a:noAutofit/>
          </a:bodyPr>
          <a:lstStyle/>
          <a:p>
            <a:pPr algn="just">
              <a:lnSpc>
                <a:spcPct val="110000"/>
              </a:lnSpc>
              <a:spcBef>
                <a:spcPts val="0"/>
              </a:spcBef>
              <a:spcAft>
                <a:spcPts val="600"/>
              </a:spcAft>
              <a:buClr>
                <a:schemeClr val="tx1"/>
              </a:buClr>
            </a:pPr>
            <a:r>
              <a:rPr lang="zh-CN" altLang="en-US" sz="1600" b="1" dirty="0">
                <a:solidFill>
                  <a:srgbClr val="FF0000"/>
                </a:solidFill>
                <a:latin typeface="Times New Roman" pitchFamily="18" charset="0"/>
                <a:ea typeface="微软雅黑" panose="020B0503020204020204" pitchFamily="34" charset="-122"/>
                <a:cs typeface="Times New Roman" pitchFamily="18" charset="0"/>
              </a:rPr>
              <a:t>在该例子非惯性系中物块没有受力，然而却具有加速度</a:t>
            </a:r>
            <a:r>
              <a:rPr lang="en-US" altLang="zh-CN" sz="1600" b="1" dirty="0">
                <a:solidFill>
                  <a:srgbClr val="FF0000"/>
                </a:solidFill>
                <a:latin typeface="Times New Roman" pitchFamily="18" charset="0"/>
                <a:ea typeface="微软雅黑" panose="020B0503020204020204" pitchFamily="34" charset="-122"/>
                <a:cs typeface="Times New Roman" pitchFamily="18" charset="0"/>
              </a:rPr>
              <a:t>——</a:t>
            </a:r>
            <a:r>
              <a:rPr lang="zh-CN" altLang="en-US" sz="1600" b="1" dirty="0">
                <a:solidFill>
                  <a:srgbClr val="FF0000"/>
                </a:solidFill>
                <a:latin typeface="Times New Roman" pitchFamily="18" charset="0"/>
                <a:ea typeface="微软雅黑" panose="020B0503020204020204" pitchFamily="34" charset="-122"/>
                <a:cs typeface="Times New Roman" pitchFamily="18" charset="0"/>
              </a:rPr>
              <a:t>牛顿第一、二定律不成立</a:t>
            </a:r>
            <a:endParaRPr lang="en-US" altLang="zh-CN" sz="1600" b="1" dirty="0">
              <a:solidFill>
                <a:srgbClr val="FF0000"/>
              </a:solidFill>
              <a:latin typeface="Times New Roman" pitchFamily="18" charset="0"/>
              <a:ea typeface="微软雅黑" panose="020B0503020204020204" pitchFamily="34" charset="-122"/>
              <a:cs typeface="Times New Roman" pitchFamily="18" charset="0"/>
            </a:endParaRPr>
          </a:p>
          <a:p>
            <a:pPr algn="just">
              <a:lnSpc>
                <a:spcPct val="110000"/>
              </a:lnSpc>
              <a:spcBef>
                <a:spcPts val="0"/>
              </a:spcBef>
              <a:spcAft>
                <a:spcPts val="600"/>
              </a:spcAft>
              <a:buClr>
                <a:schemeClr val="tx1"/>
              </a:buClr>
            </a:pPr>
            <a:endParaRPr lang="zh-CN" altLang="en-US" sz="1600" b="1" dirty="0">
              <a:solidFill>
                <a:srgbClr val="FF0000"/>
              </a:solidFill>
              <a:latin typeface="Times New Roman" pitchFamily="18" charset="0"/>
              <a:ea typeface="微软雅黑" panose="020B0503020204020204" pitchFamily="34" charset="-122"/>
              <a:cs typeface="Times New Roman" pitchFamily="18" charset="0"/>
            </a:endParaRPr>
          </a:p>
        </p:txBody>
      </p:sp>
      <p:sp>
        <p:nvSpPr>
          <p:cNvPr id="112" name="文本框 111"/>
          <p:cNvSpPr txBox="1"/>
          <p:nvPr/>
        </p:nvSpPr>
        <p:spPr>
          <a:xfrm>
            <a:off x="623271" y="6384353"/>
            <a:ext cx="8391054" cy="648072"/>
          </a:xfrm>
          <a:prstGeom prst="rect">
            <a:avLst/>
          </a:prstGeom>
          <a:noFill/>
        </p:spPr>
        <p:txBody>
          <a:bodyPr wrap="square" rtlCol="0">
            <a:noAutofit/>
          </a:bodyPr>
          <a:lstStyle/>
          <a:p>
            <a:pPr algn="just">
              <a:lnSpc>
                <a:spcPct val="110000"/>
              </a:lnSpc>
              <a:spcBef>
                <a:spcPts val="0"/>
              </a:spcBef>
              <a:spcAft>
                <a:spcPts val="600"/>
              </a:spcAft>
              <a:buClr>
                <a:schemeClr val="tx1"/>
              </a:buClr>
            </a:pPr>
            <a:r>
              <a:rPr lang="zh-CN" altLang="en-US" sz="1600" b="1" dirty="0">
                <a:solidFill>
                  <a:srgbClr val="FF0000"/>
                </a:solidFill>
                <a:latin typeface="Times New Roman" pitchFamily="18" charset="0"/>
                <a:ea typeface="微软雅黑" panose="020B0503020204020204" pitchFamily="34" charset="-122"/>
                <a:cs typeface="Times New Roman" pitchFamily="18" charset="0"/>
              </a:rPr>
              <a:t>实际上，严格的惯性参考系是很难被找到的</a:t>
            </a:r>
          </a:p>
        </p:txBody>
      </p:sp>
      <p:grpSp>
        <p:nvGrpSpPr>
          <p:cNvPr id="11" name="组合 10">
            <a:extLst>
              <a:ext uri="{FF2B5EF4-FFF2-40B4-BE49-F238E27FC236}">
                <a16:creationId xmlns:a16="http://schemas.microsoft.com/office/drawing/2014/main" id="{CED8D67D-CA0B-4C5A-9D0F-86E0735EEAD0}"/>
              </a:ext>
            </a:extLst>
          </p:cNvPr>
          <p:cNvGrpSpPr/>
          <p:nvPr/>
        </p:nvGrpSpPr>
        <p:grpSpPr>
          <a:xfrm>
            <a:off x="1051127" y="2785946"/>
            <a:ext cx="2808312" cy="1666221"/>
            <a:chOff x="1051127" y="2785946"/>
            <a:chExt cx="2808312" cy="1666221"/>
          </a:xfrm>
        </p:grpSpPr>
        <p:grpSp>
          <p:nvGrpSpPr>
            <p:cNvPr id="86" name="组合 85"/>
            <p:cNvGrpSpPr/>
            <p:nvPr/>
          </p:nvGrpSpPr>
          <p:grpSpPr>
            <a:xfrm>
              <a:off x="1051127" y="2785946"/>
              <a:ext cx="2808312" cy="1666221"/>
              <a:chOff x="1043608" y="3140968"/>
              <a:chExt cx="2808312" cy="1666221"/>
            </a:xfrm>
          </p:grpSpPr>
          <p:sp>
            <p:nvSpPr>
              <p:cNvPr id="5" name="图文框 4"/>
              <p:cNvSpPr/>
              <p:nvPr/>
            </p:nvSpPr>
            <p:spPr>
              <a:xfrm>
                <a:off x="1043608" y="3140968"/>
                <a:ext cx="2160240" cy="1440160"/>
              </a:xfrm>
              <a:prstGeom prst="frame">
                <a:avLst>
                  <a:gd name="adj1" fmla="val 5366"/>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solidFill>
                    <a:schemeClr val="tx1"/>
                  </a:solidFill>
                </a:endParaRPr>
              </a:p>
            </p:txBody>
          </p:sp>
          <p:sp>
            <p:nvSpPr>
              <p:cNvPr id="6" name="椭圆 5"/>
              <p:cNvSpPr/>
              <p:nvPr/>
            </p:nvSpPr>
            <p:spPr>
              <a:xfrm>
                <a:off x="1475656" y="4581872"/>
                <a:ext cx="216024" cy="216024"/>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5" name="椭圆 14"/>
              <p:cNvSpPr/>
              <p:nvPr/>
            </p:nvSpPr>
            <p:spPr>
              <a:xfrm>
                <a:off x="2699792" y="4591165"/>
                <a:ext cx="216024" cy="216024"/>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2" name="矩形 11"/>
              <p:cNvSpPr/>
              <p:nvPr/>
            </p:nvSpPr>
            <p:spPr>
              <a:xfrm>
                <a:off x="1763688" y="3861048"/>
                <a:ext cx="1368152" cy="72008"/>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6" name="矩形 15"/>
              <p:cNvSpPr/>
              <p:nvPr/>
            </p:nvSpPr>
            <p:spPr>
              <a:xfrm rot="5400000">
                <a:off x="1781690" y="4167082"/>
                <a:ext cx="576064" cy="108012"/>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35" name="文本框 34"/>
              <p:cNvSpPr txBox="1"/>
              <p:nvPr/>
            </p:nvSpPr>
            <p:spPr>
              <a:xfrm>
                <a:off x="3248236" y="3415897"/>
                <a:ext cx="495672" cy="397489"/>
              </a:xfrm>
              <a:prstGeom prst="rect">
                <a:avLst/>
              </a:prstGeom>
              <a:noFill/>
            </p:spPr>
            <p:txBody>
              <a:bodyPr wrap="square" rtlCol="0">
                <a:noAutofit/>
              </a:bodyPr>
              <a:lstStyle/>
              <a:p>
                <a:pPr algn="ctr">
                  <a:lnSpc>
                    <a:spcPct val="110000"/>
                  </a:lnSpc>
                  <a:spcBef>
                    <a:spcPts val="0"/>
                  </a:spcBef>
                  <a:spcAft>
                    <a:spcPts val="600"/>
                  </a:spcAft>
                  <a:buClr>
                    <a:schemeClr val="tx1"/>
                  </a:buClr>
                </a:pPr>
                <a:r>
                  <a:rPr lang="en-US" altLang="zh-CN" sz="2400" b="1" dirty="0">
                    <a:latin typeface="Times New Roman" pitchFamily="18" charset="0"/>
                    <a:ea typeface="微软雅黑" panose="020B0503020204020204" pitchFamily="34" charset="-122"/>
                    <a:cs typeface="Times New Roman" pitchFamily="18" charset="0"/>
                  </a:rPr>
                  <a:t>A</a:t>
                </a:r>
                <a:endParaRPr lang="zh-CN" altLang="en-US" sz="2400" b="1" dirty="0">
                  <a:latin typeface="Times New Roman" pitchFamily="18" charset="0"/>
                  <a:ea typeface="微软雅黑" panose="020B0503020204020204" pitchFamily="34" charset="-122"/>
                  <a:cs typeface="Times New Roman" pitchFamily="18" charset="0"/>
                </a:endParaRPr>
              </a:p>
            </p:txBody>
          </p:sp>
          <p:cxnSp>
            <p:nvCxnSpPr>
              <p:cNvPr id="37" name="直接箭头连接符 36"/>
              <p:cNvCxnSpPr>
                <a:stCxn id="5" idx="3"/>
              </p:cNvCxnSpPr>
              <p:nvPr/>
            </p:nvCxnSpPr>
            <p:spPr>
              <a:xfrm>
                <a:off x="3203848" y="3861048"/>
                <a:ext cx="6480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 name="直接箭头连接符 3">
              <a:extLst>
                <a:ext uri="{FF2B5EF4-FFF2-40B4-BE49-F238E27FC236}">
                  <a16:creationId xmlns:a16="http://schemas.microsoft.com/office/drawing/2014/main" id="{316E5699-EE4C-4C96-8E0A-4C9300A04101}"/>
                </a:ext>
              </a:extLst>
            </p:cNvPr>
            <p:cNvCxnSpPr>
              <a:cxnSpLocks/>
            </p:cNvCxnSpPr>
            <p:nvPr/>
          </p:nvCxnSpPr>
          <p:spPr>
            <a:xfrm flipV="1">
              <a:off x="3415626" y="3144678"/>
              <a:ext cx="2060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4" name="组合 13">
            <a:extLst>
              <a:ext uri="{FF2B5EF4-FFF2-40B4-BE49-F238E27FC236}">
                <a16:creationId xmlns:a16="http://schemas.microsoft.com/office/drawing/2014/main" id="{FB51BF96-12F1-4FD7-8A14-A93F450C6ACF}"/>
              </a:ext>
            </a:extLst>
          </p:cNvPr>
          <p:cNvGrpSpPr/>
          <p:nvPr/>
        </p:nvGrpSpPr>
        <p:grpSpPr>
          <a:xfrm>
            <a:off x="6284417" y="2856509"/>
            <a:ext cx="1291505" cy="639006"/>
            <a:chOff x="6284417" y="2856509"/>
            <a:chExt cx="1291505" cy="639006"/>
          </a:xfrm>
        </p:grpSpPr>
        <p:grpSp>
          <p:nvGrpSpPr>
            <p:cNvPr id="91" name="组合 90"/>
            <p:cNvGrpSpPr/>
            <p:nvPr/>
          </p:nvGrpSpPr>
          <p:grpSpPr>
            <a:xfrm>
              <a:off x="6284417" y="2856509"/>
              <a:ext cx="1291505" cy="639006"/>
              <a:chOff x="6439486" y="3221568"/>
              <a:chExt cx="1238568" cy="639006"/>
            </a:xfrm>
          </p:grpSpPr>
          <p:grpSp>
            <p:nvGrpSpPr>
              <p:cNvPr id="87" name="组合 86"/>
              <p:cNvGrpSpPr/>
              <p:nvPr/>
            </p:nvGrpSpPr>
            <p:grpSpPr>
              <a:xfrm>
                <a:off x="7101990" y="3422062"/>
                <a:ext cx="576064" cy="438512"/>
                <a:chOff x="7101990" y="3422062"/>
                <a:chExt cx="576064" cy="438512"/>
              </a:xfrm>
            </p:grpSpPr>
            <p:sp>
              <p:nvSpPr>
                <p:cNvPr id="55" name="矩形 54"/>
                <p:cNvSpPr/>
                <p:nvPr/>
              </p:nvSpPr>
              <p:spPr>
                <a:xfrm>
                  <a:off x="7101990" y="3510571"/>
                  <a:ext cx="576064" cy="350003"/>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9" name="文本框 68"/>
                <p:cNvSpPr txBox="1"/>
                <p:nvPr/>
              </p:nvSpPr>
              <p:spPr>
                <a:xfrm>
                  <a:off x="7142410" y="3422062"/>
                  <a:ext cx="495672" cy="397489"/>
                </a:xfrm>
                <a:prstGeom prst="rect">
                  <a:avLst/>
                </a:prstGeom>
                <a:noFill/>
              </p:spPr>
              <p:txBody>
                <a:bodyPr wrap="square" rtlCol="0">
                  <a:noAutofit/>
                </a:bodyPr>
                <a:lstStyle/>
                <a:p>
                  <a:pPr algn="ctr">
                    <a:lnSpc>
                      <a:spcPct val="110000"/>
                    </a:lnSpc>
                    <a:spcBef>
                      <a:spcPts val="0"/>
                    </a:spcBef>
                    <a:spcAft>
                      <a:spcPts val="600"/>
                    </a:spcAft>
                    <a:buClr>
                      <a:schemeClr val="tx1"/>
                    </a:buClr>
                  </a:pPr>
                  <a:r>
                    <a:rPr lang="en-US" altLang="zh-CN" sz="2400" b="1" dirty="0">
                      <a:latin typeface="Times New Roman" pitchFamily="18" charset="0"/>
                      <a:ea typeface="微软雅黑" panose="020B0503020204020204" pitchFamily="34" charset="-122"/>
                      <a:cs typeface="Times New Roman" pitchFamily="18" charset="0"/>
                    </a:rPr>
                    <a:t>m</a:t>
                  </a:r>
                  <a:endParaRPr lang="zh-CN" altLang="en-US" sz="2400" b="1" dirty="0">
                    <a:latin typeface="Times New Roman" pitchFamily="18" charset="0"/>
                    <a:ea typeface="微软雅黑" panose="020B0503020204020204" pitchFamily="34" charset="-122"/>
                    <a:cs typeface="Times New Roman" pitchFamily="18" charset="0"/>
                  </a:endParaRPr>
                </a:p>
              </p:txBody>
            </p:sp>
          </p:grpSp>
          <p:sp>
            <p:nvSpPr>
              <p:cNvPr id="88" name="文本框 87"/>
              <p:cNvSpPr txBox="1"/>
              <p:nvPr/>
            </p:nvSpPr>
            <p:spPr>
              <a:xfrm>
                <a:off x="6497265" y="3221568"/>
                <a:ext cx="495672" cy="397489"/>
              </a:xfrm>
              <a:prstGeom prst="rect">
                <a:avLst/>
              </a:prstGeom>
              <a:noFill/>
            </p:spPr>
            <p:txBody>
              <a:bodyPr wrap="square" rtlCol="0">
                <a:noAutofit/>
              </a:bodyPr>
              <a:lstStyle/>
              <a:p>
                <a:pPr algn="ctr">
                  <a:lnSpc>
                    <a:spcPct val="110000"/>
                  </a:lnSpc>
                  <a:spcBef>
                    <a:spcPts val="0"/>
                  </a:spcBef>
                  <a:spcAft>
                    <a:spcPts val="600"/>
                  </a:spcAft>
                  <a:buClr>
                    <a:schemeClr val="tx1"/>
                  </a:buClr>
                </a:pPr>
                <a:r>
                  <a:rPr lang="en-US" altLang="zh-CN" sz="2400" b="1" dirty="0">
                    <a:latin typeface="Times New Roman" pitchFamily="18" charset="0"/>
                    <a:ea typeface="微软雅黑" panose="020B0503020204020204" pitchFamily="34" charset="-122"/>
                    <a:cs typeface="Times New Roman" pitchFamily="18" charset="0"/>
                  </a:rPr>
                  <a:t>-A</a:t>
                </a:r>
                <a:endParaRPr lang="zh-CN" altLang="en-US" sz="2400" b="1" dirty="0">
                  <a:latin typeface="Times New Roman" pitchFamily="18" charset="0"/>
                  <a:ea typeface="微软雅黑" panose="020B0503020204020204" pitchFamily="34" charset="-122"/>
                  <a:cs typeface="Times New Roman" pitchFamily="18" charset="0"/>
                </a:endParaRPr>
              </a:p>
            </p:txBody>
          </p:sp>
          <p:cxnSp>
            <p:nvCxnSpPr>
              <p:cNvPr id="89" name="直接箭头连接符 88"/>
              <p:cNvCxnSpPr/>
              <p:nvPr/>
            </p:nvCxnSpPr>
            <p:spPr>
              <a:xfrm flipH="1">
                <a:off x="6439486" y="3717032"/>
                <a:ext cx="65375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0" name="直接箭头连接符 89">
              <a:extLst>
                <a:ext uri="{FF2B5EF4-FFF2-40B4-BE49-F238E27FC236}">
                  <a16:creationId xmlns:a16="http://schemas.microsoft.com/office/drawing/2014/main" id="{53FCBECD-E17B-4EB4-A94E-8B21A93C1C4D}"/>
                </a:ext>
              </a:extLst>
            </p:cNvPr>
            <p:cNvCxnSpPr>
              <a:cxnSpLocks/>
            </p:cNvCxnSpPr>
            <p:nvPr/>
          </p:nvCxnSpPr>
          <p:spPr>
            <a:xfrm flipV="1">
              <a:off x="6573122" y="2996952"/>
              <a:ext cx="2060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96" name="直接箭头连接符 95">
            <a:extLst>
              <a:ext uri="{FF2B5EF4-FFF2-40B4-BE49-F238E27FC236}">
                <a16:creationId xmlns:a16="http://schemas.microsoft.com/office/drawing/2014/main" id="{CB67ED4E-FB21-459A-A489-F7A745C4E90E}"/>
              </a:ext>
            </a:extLst>
          </p:cNvPr>
          <p:cNvCxnSpPr>
            <a:cxnSpLocks/>
          </p:cNvCxnSpPr>
          <p:nvPr/>
        </p:nvCxnSpPr>
        <p:spPr>
          <a:xfrm flipV="1">
            <a:off x="7918521" y="3156023"/>
            <a:ext cx="206016" cy="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75739079"/>
      </p:ext>
    </p:extLst>
  </p:cSld>
  <p:clrMapOvr>
    <a:masterClrMapping/>
  </p:clrMapOvr>
  <p:transition advTm="528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7778E-6 2.22222E-6 L 0.05122 -0.00047 " pathEditMode="relative" rAng="0" ptsTypes="AA">
                                      <p:cBhvr>
                                        <p:cTn id="6" dur="2000" fill="hold"/>
                                        <p:tgtEl>
                                          <p:spTgt spid="11"/>
                                        </p:tgtEl>
                                        <p:attrNameLst>
                                          <p:attrName>ppt_x</p:attrName>
                                          <p:attrName>ppt_y</p:attrName>
                                        </p:attrNameLst>
                                      </p:cBhvr>
                                      <p:rCtr x="2552" y="-23"/>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2.5E-6 -2.96296E-6 L -0.06875 -2.96296E-6 " pathEditMode="relative" rAng="0" ptsTypes="AA">
                                      <p:cBhvr>
                                        <p:cTn id="10" dur="2000" fill="hold"/>
                                        <p:tgtEl>
                                          <p:spTgt spid="14"/>
                                        </p:tgtEl>
                                        <p:attrNameLst>
                                          <p:attrName>ppt_x</p:attrName>
                                          <p:attrName>ppt_y</p:attrName>
                                        </p:attrNameLst>
                                      </p:cBhvr>
                                      <p:rCtr x="-34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8" name="矩形 7"/>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10" name="图片 4">
            <a:extLst>
              <a:ext uri="{FF2B5EF4-FFF2-40B4-BE49-F238E27FC236}">
                <a16:creationId xmlns:a16="http://schemas.microsoft.com/office/drawing/2014/main" id="{D581B58B-2E72-43DE-9B1B-004D714A5AA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标题 1">
            <a:extLst>
              <a:ext uri="{FF2B5EF4-FFF2-40B4-BE49-F238E27FC236}">
                <a16:creationId xmlns:a16="http://schemas.microsoft.com/office/drawing/2014/main" id="{2581602D-5D70-4645-81F7-4227B5F124D9}"/>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dirty="0">
                <a:latin typeface="微软雅黑" panose="020B0503020204020204" pitchFamily="34" charset="-122"/>
                <a:ea typeface="微软雅黑" panose="020B0503020204020204" pitchFamily="34" charset="-122"/>
              </a:rPr>
              <a:t>非惯性系与惯性力</a:t>
            </a:r>
          </a:p>
        </p:txBody>
      </p:sp>
      <p:sp>
        <p:nvSpPr>
          <p:cNvPr id="3" name="文本框 2"/>
          <p:cNvSpPr txBox="1"/>
          <p:nvPr/>
        </p:nvSpPr>
        <p:spPr>
          <a:xfrm>
            <a:off x="246258" y="1231814"/>
            <a:ext cx="6552728" cy="648072"/>
          </a:xfrm>
          <a:prstGeom prst="rect">
            <a:avLst/>
          </a:prstGeom>
          <a:noFill/>
        </p:spPr>
        <p:txBody>
          <a:bodyPr wrap="square" rtlCol="0">
            <a:noAutofit/>
          </a:bodyPr>
          <a:lstStyle/>
          <a:p>
            <a:pPr marL="342900" indent="-342900" algn="just">
              <a:lnSpc>
                <a:spcPct val="110000"/>
              </a:lnSpc>
              <a:spcBef>
                <a:spcPts val="0"/>
              </a:spcBef>
              <a:spcAft>
                <a:spcPts val="600"/>
              </a:spcAft>
              <a:buClr>
                <a:srgbClr val="FF0000"/>
              </a:buClr>
              <a:buFont typeface="Wingdings" panose="05000000000000000000" pitchFamily="2" charset="2"/>
              <a:buChar char="n"/>
            </a:pPr>
            <a:r>
              <a:rPr lang="zh-CN" altLang="en-US" sz="2400" b="1" dirty="0">
                <a:solidFill>
                  <a:srgbClr val="FF0000"/>
                </a:solidFill>
                <a:latin typeface="Times New Roman" pitchFamily="18" charset="0"/>
                <a:ea typeface="微软雅黑" panose="020B0503020204020204" pitchFamily="34" charset="-122"/>
                <a:cs typeface="Times New Roman" pitchFamily="18" charset="0"/>
              </a:rPr>
              <a:t>严格的惯性系是很难被找到的</a:t>
            </a:r>
          </a:p>
        </p:txBody>
      </p:sp>
      <p:grpSp>
        <p:nvGrpSpPr>
          <p:cNvPr id="9" name="组合 8"/>
          <p:cNvGrpSpPr/>
          <p:nvPr/>
        </p:nvGrpSpPr>
        <p:grpSpPr>
          <a:xfrm>
            <a:off x="889654" y="3933056"/>
            <a:ext cx="7345362" cy="2133600"/>
            <a:chOff x="858797" y="1943175"/>
            <a:chExt cx="7345362" cy="2133600"/>
          </a:xfrm>
        </p:grpSpPr>
        <p:grpSp>
          <p:nvGrpSpPr>
            <p:cNvPr id="90" name="Group 173"/>
            <p:cNvGrpSpPr>
              <a:grpSpLocks/>
            </p:cNvGrpSpPr>
            <p:nvPr/>
          </p:nvGrpSpPr>
          <p:grpSpPr bwMode="auto">
            <a:xfrm>
              <a:off x="858797" y="2636912"/>
              <a:ext cx="1439862" cy="1439863"/>
              <a:chOff x="1066" y="3340"/>
              <a:chExt cx="907" cy="907"/>
            </a:xfrm>
          </p:grpSpPr>
          <p:sp>
            <p:nvSpPr>
              <p:cNvPr id="96" name="Oval 9"/>
              <p:cNvSpPr>
                <a:spLocks noChangeArrowheads="1"/>
              </p:cNvSpPr>
              <p:nvPr/>
            </p:nvSpPr>
            <p:spPr bwMode="auto">
              <a:xfrm>
                <a:off x="1066" y="3340"/>
                <a:ext cx="907" cy="907"/>
              </a:xfrm>
              <a:prstGeom prst="ellipse">
                <a:avLst/>
              </a:prstGeom>
              <a:solidFill>
                <a:srgbClr val="CCFFFF"/>
              </a:solidFill>
              <a:ln w="1905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1" name="Oval 12"/>
              <p:cNvSpPr>
                <a:spLocks noChangeArrowheads="1"/>
              </p:cNvSpPr>
              <p:nvPr/>
            </p:nvSpPr>
            <p:spPr bwMode="auto">
              <a:xfrm>
                <a:off x="1495" y="3769"/>
                <a:ext cx="45" cy="45"/>
              </a:xfrm>
              <a:prstGeom prst="ellipse">
                <a:avLst/>
              </a:prstGeom>
              <a:solidFill>
                <a:srgbClr val="00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 name="Rectangle 17"/>
              <p:cNvSpPr>
                <a:spLocks noChangeArrowheads="1"/>
              </p:cNvSpPr>
              <p:nvPr/>
            </p:nvSpPr>
            <p:spPr bwMode="auto">
              <a:xfrm>
                <a:off x="1247" y="3521"/>
                <a:ext cx="272"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i="1">
                    <a:solidFill>
                      <a:srgbClr val="0000FF"/>
                    </a:solidFill>
                    <a:latin typeface="Times New Roman" panose="02020603050405020304" pitchFamily="18" charset="0"/>
                  </a:rPr>
                  <a:t>C</a:t>
                </a:r>
              </a:p>
            </p:txBody>
          </p:sp>
          <p:sp>
            <p:nvSpPr>
              <p:cNvPr id="105" name="Arc 18"/>
              <p:cNvSpPr>
                <a:spLocks/>
              </p:cNvSpPr>
              <p:nvPr/>
            </p:nvSpPr>
            <p:spPr bwMode="auto">
              <a:xfrm>
                <a:off x="1442" y="3797"/>
                <a:ext cx="237" cy="227"/>
              </a:xfrm>
              <a:custGeom>
                <a:avLst/>
                <a:gdLst>
                  <a:gd name="T0" fmla="*/ 237 w 22595"/>
                  <a:gd name="T1" fmla="*/ 162 h 21600"/>
                  <a:gd name="T2" fmla="*/ 0 w 22595"/>
                  <a:gd name="T3" fmla="*/ 213 h 21600"/>
                  <a:gd name="T4" fmla="*/ 78 w 22595"/>
                  <a:gd name="T5" fmla="*/ 0 h 21600"/>
                  <a:gd name="T6" fmla="*/ 0 60000 65536"/>
                  <a:gd name="T7" fmla="*/ 0 60000 65536"/>
                  <a:gd name="T8" fmla="*/ 0 60000 65536"/>
                </a:gdLst>
                <a:ahLst/>
                <a:cxnLst>
                  <a:cxn ang="T6">
                    <a:pos x="T0" y="T1"/>
                  </a:cxn>
                  <a:cxn ang="T7">
                    <a:pos x="T2" y="T3"/>
                  </a:cxn>
                  <a:cxn ang="T8">
                    <a:pos x="T4" y="T5"/>
                  </a:cxn>
                </a:cxnLst>
                <a:rect l="0" t="0" r="r" b="b"/>
                <a:pathLst>
                  <a:path w="22595" h="21600" fill="none" extrusionOk="0">
                    <a:moveTo>
                      <a:pt x="22594" y="15420"/>
                    </a:moveTo>
                    <a:cubicBezTo>
                      <a:pt x="18556" y="19381"/>
                      <a:pt x="13126" y="21599"/>
                      <a:pt x="7470" y="21599"/>
                    </a:cubicBezTo>
                    <a:cubicBezTo>
                      <a:pt x="4920" y="21599"/>
                      <a:pt x="2391" y="21148"/>
                      <a:pt x="-1" y="20267"/>
                    </a:cubicBezTo>
                  </a:path>
                  <a:path w="22595" h="21600" stroke="0" extrusionOk="0">
                    <a:moveTo>
                      <a:pt x="22594" y="15420"/>
                    </a:moveTo>
                    <a:cubicBezTo>
                      <a:pt x="18556" y="19381"/>
                      <a:pt x="13126" y="21599"/>
                      <a:pt x="7470" y="21599"/>
                    </a:cubicBezTo>
                    <a:cubicBezTo>
                      <a:pt x="4920" y="21599"/>
                      <a:pt x="2391" y="21148"/>
                      <a:pt x="-1" y="20267"/>
                    </a:cubicBezTo>
                    <a:lnTo>
                      <a:pt x="7470" y="0"/>
                    </a:lnTo>
                    <a:lnTo>
                      <a:pt x="22594" y="15420"/>
                    </a:lnTo>
                    <a:close/>
                  </a:path>
                </a:pathLst>
              </a:custGeom>
              <a:noFill/>
              <a:ln w="19050">
                <a:solidFill>
                  <a:srgbClr val="FF0000"/>
                </a:solidFill>
                <a:round/>
                <a:headEnd type="triangle" w="med" len="lg"/>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 name="Rectangle 19"/>
              <p:cNvSpPr>
                <a:spLocks noChangeArrowheads="1"/>
              </p:cNvSpPr>
              <p:nvPr/>
            </p:nvSpPr>
            <p:spPr bwMode="auto">
              <a:xfrm>
                <a:off x="1411" y="3981"/>
                <a:ext cx="272" cy="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i="1">
                    <a:solidFill>
                      <a:schemeClr val="hlink"/>
                    </a:solidFill>
                    <a:latin typeface="Symbol" panose="05050102010706020507" pitchFamily="18" charset="2"/>
                  </a:rPr>
                  <a:t>w</a:t>
                </a:r>
              </a:p>
            </p:txBody>
          </p:sp>
        </p:grpSp>
        <p:grpSp>
          <p:nvGrpSpPr>
            <p:cNvPr id="110" name="Group 100"/>
            <p:cNvGrpSpPr>
              <a:grpSpLocks/>
            </p:cNvGrpSpPr>
            <p:nvPr/>
          </p:nvGrpSpPr>
          <p:grpSpPr bwMode="auto">
            <a:xfrm>
              <a:off x="2225634" y="2779787"/>
              <a:ext cx="865188" cy="769938"/>
              <a:chOff x="1927" y="3430"/>
              <a:chExt cx="545" cy="485"/>
            </a:xfrm>
          </p:grpSpPr>
          <p:sp>
            <p:nvSpPr>
              <p:cNvPr id="111" name="Line 13"/>
              <p:cNvSpPr>
                <a:spLocks noChangeShapeType="1"/>
              </p:cNvSpPr>
              <p:nvPr/>
            </p:nvSpPr>
            <p:spPr bwMode="auto">
              <a:xfrm>
                <a:off x="1973" y="3793"/>
                <a:ext cx="295" cy="0"/>
              </a:xfrm>
              <a:prstGeom prst="line">
                <a:avLst/>
              </a:prstGeom>
              <a:noFill/>
              <a:ln w="19050">
                <a:solidFill>
                  <a:srgbClr val="FF66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 name="Line 14"/>
              <p:cNvSpPr>
                <a:spLocks noChangeShapeType="1"/>
              </p:cNvSpPr>
              <p:nvPr/>
            </p:nvSpPr>
            <p:spPr bwMode="auto">
              <a:xfrm flipV="1">
                <a:off x="1973" y="3497"/>
                <a:ext cx="0" cy="295"/>
              </a:xfrm>
              <a:prstGeom prst="line">
                <a:avLst/>
              </a:prstGeom>
              <a:noFill/>
              <a:ln w="19050">
                <a:solidFill>
                  <a:srgbClr val="FF66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 name="Rectangle 20"/>
              <p:cNvSpPr>
                <a:spLocks noChangeArrowheads="1"/>
              </p:cNvSpPr>
              <p:nvPr/>
            </p:nvSpPr>
            <p:spPr bwMode="auto">
              <a:xfrm>
                <a:off x="2200" y="3643"/>
                <a:ext cx="272"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i="1">
                    <a:solidFill>
                      <a:srgbClr val="FF6600"/>
                    </a:solidFill>
                    <a:latin typeface="Times New Roman" panose="02020603050405020304" pitchFamily="18" charset="0"/>
                  </a:rPr>
                  <a:t>x</a:t>
                </a:r>
              </a:p>
            </p:txBody>
          </p:sp>
          <p:sp>
            <p:nvSpPr>
              <p:cNvPr id="115" name="Rectangle 21"/>
              <p:cNvSpPr>
                <a:spLocks noChangeArrowheads="1"/>
              </p:cNvSpPr>
              <p:nvPr/>
            </p:nvSpPr>
            <p:spPr bwMode="auto">
              <a:xfrm>
                <a:off x="1927" y="3430"/>
                <a:ext cx="272"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i="1">
                    <a:solidFill>
                      <a:srgbClr val="FF6600"/>
                    </a:solidFill>
                    <a:latin typeface="Times New Roman" panose="02020603050405020304" pitchFamily="18" charset="0"/>
                  </a:rPr>
                  <a:t>y</a:t>
                </a:r>
              </a:p>
            </p:txBody>
          </p:sp>
        </p:grpSp>
        <p:grpSp>
          <p:nvGrpSpPr>
            <p:cNvPr id="116" name="Group 106"/>
            <p:cNvGrpSpPr>
              <a:grpSpLocks/>
            </p:cNvGrpSpPr>
            <p:nvPr/>
          </p:nvGrpSpPr>
          <p:grpSpPr bwMode="auto">
            <a:xfrm>
              <a:off x="2019259" y="2362275"/>
              <a:ext cx="976313" cy="652462"/>
              <a:chOff x="1797" y="3167"/>
              <a:chExt cx="615" cy="411"/>
            </a:xfrm>
          </p:grpSpPr>
          <p:sp>
            <p:nvSpPr>
              <p:cNvPr id="117" name="Line 102"/>
              <p:cNvSpPr>
                <a:spLocks noChangeShapeType="1"/>
              </p:cNvSpPr>
              <p:nvPr/>
            </p:nvSpPr>
            <p:spPr bwMode="auto">
              <a:xfrm rot="-1800000">
                <a:off x="1886" y="3485"/>
                <a:ext cx="295" cy="0"/>
              </a:xfrm>
              <a:prstGeom prst="line">
                <a:avLst/>
              </a:prstGeom>
              <a:noFill/>
              <a:ln w="19050">
                <a:solidFill>
                  <a:srgbClr val="FF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 name="Line 103"/>
              <p:cNvSpPr>
                <a:spLocks noChangeShapeType="1"/>
              </p:cNvSpPr>
              <p:nvPr/>
            </p:nvSpPr>
            <p:spPr bwMode="auto">
              <a:xfrm rot="19800000" flipV="1">
                <a:off x="1832" y="3283"/>
                <a:ext cx="0" cy="295"/>
              </a:xfrm>
              <a:prstGeom prst="line">
                <a:avLst/>
              </a:prstGeom>
              <a:noFill/>
              <a:ln w="19050">
                <a:solidFill>
                  <a:srgbClr val="FF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 name="Rectangle 104"/>
              <p:cNvSpPr>
                <a:spLocks noChangeArrowheads="1"/>
              </p:cNvSpPr>
              <p:nvPr/>
            </p:nvSpPr>
            <p:spPr bwMode="auto">
              <a:xfrm>
                <a:off x="2140" y="3215"/>
                <a:ext cx="272"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i="1">
                    <a:solidFill>
                      <a:srgbClr val="FF3300"/>
                    </a:solidFill>
                    <a:latin typeface="Times New Roman" panose="02020603050405020304" pitchFamily="18" charset="0"/>
                  </a:rPr>
                  <a:t>x'</a:t>
                </a:r>
              </a:p>
            </p:txBody>
          </p:sp>
          <p:sp>
            <p:nvSpPr>
              <p:cNvPr id="120" name="Rectangle 105"/>
              <p:cNvSpPr>
                <a:spLocks noChangeArrowheads="1"/>
              </p:cNvSpPr>
              <p:nvPr/>
            </p:nvSpPr>
            <p:spPr bwMode="auto">
              <a:xfrm>
                <a:off x="1797" y="3167"/>
                <a:ext cx="272"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i="1">
                    <a:solidFill>
                      <a:srgbClr val="FF3300"/>
                    </a:solidFill>
                    <a:latin typeface="Times New Roman" panose="02020603050405020304" pitchFamily="18" charset="0"/>
                  </a:rPr>
                  <a:t>y'</a:t>
                </a:r>
              </a:p>
            </p:txBody>
          </p:sp>
        </p:grpSp>
        <p:grpSp>
          <p:nvGrpSpPr>
            <p:cNvPr id="121" name="Group 112"/>
            <p:cNvGrpSpPr>
              <a:grpSpLocks/>
            </p:cNvGrpSpPr>
            <p:nvPr/>
          </p:nvGrpSpPr>
          <p:grpSpPr bwMode="auto">
            <a:xfrm>
              <a:off x="1504909" y="1943175"/>
              <a:ext cx="1031875" cy="830262"/>
              <a:chOff x="2352" y="3727"/>
              <a:chExt cx="650" cy="523"/>
            </a:xfrm>
          </p:grpSpPr>
          <p:sp>
            <p:nvSpPr>
              <p:cNvPr id="122" name="Line 108"/>
              <p:cNvSpPr>
                <a:spLocks noChangeShapeType="1"/>
              </p:cNvSpPr>
              <p:nvPr/>
            </p:nvSpPr>
            <p:spPr bwMode="auto">
              <a:xfrm rot="-3600000">
                <a:off x="2554" y="4103"/>
                <a:ext cx="295" cy="0"/>
              </a:xfrm>
              <a:prstGeom prst="line">
                <a:avLst/>
              </a:prstGeom>
              <a:noFill/>
              <a:ln w="19050">
                <a:solidFill>
                  <a:srgbClr val="CC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 name="Line 109"/>
              <p:cNvSpPr>
                <a:spLocks noChangeShapeType="1"/>
              </p:cNvSpPr>
              <p:nvPr/>
            </p:nvSpPr>
            <p:spPr bwMode="auto">
              <a:xfrm rot="18000000" flipV="1">
                <a:off x="2500" y="4009"/>
                <a:ext cx="0" cy="295"/>
              </a:xfrm>
              <a:prstGeom prst="line">
                <a:avLst/>
              </a:prstGeom>
              <a:noFill/>
              <a:ln w="19050">
                <a:solidFill>
                  <a:srgbClr val="CC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4" name="Rectangle 110"/>
              <p:cNvSpPr>
                <a:spLocks noChangeArrowheads="1"/>
              </p:cNvSpPr>
              <p:nvPr/>
            </p:nvSpPr>
            <p:spPr bwMode="auto">
              <a:xfrm>
                <a:off x="2730" y="3727"/>
                <a:ext cx="272"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i="1">
                    <a:solidFill>
                      <a:srgbClr val="CC3300"/>
                    </a:solidFill>
                    <a:latin typeface="Times New Roman" panose="02020603050405020304" pitchFamily="18" charset="0"/>
                  </a:rPr>
                  <a:t>x"</a:t>
                </a:r>
              </a:p>
            </p:txBody>
          </p:sp>
          <p:sp>
            <p:nvSpPr>
              <p:cNvPr id="125" name="Rectangle 111"/>
              <p:cNvSpPr>
                <a:spLocks noChangeArrowheads="1"/>
              </p:cNvSpPr>
              <p:nvPr/>
            </p:nvSpPr>
            <p:spPr bwMode="auto">
              <a:xfrm>
                <a:off x="2402" y="3829"/>
                <a:ext cx="272"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i="1">
                    <a:solidFill>
                      <a:srgbClr val="CC3300"/>
                    </a:solidFill>
                    <a:latin typeface="Times New Roman" panose="02020603050405020304" pitchFamily="18" charset="0"/>
                  </a:rPr>
                  <a:t>y"</a:t>
                </a:r>
              </a:p>
            </p:txBody>
          </p:sp>
        </p:grpSp>
        <p:grpSp>
          <p:nvGrpSpPr>
            <p:cNvPr id="126" name="Group 176"/>
            <p:cNvGrpSpPr>
              <a:grpSpLocks/>
            </p:cNvGrpSpPr>
            <p:nvPr/>
          </p:nvGrpSpPr>
          <p:grpSpPr bwMode="auto">
            <a:xfrm>
              <a:off x="3811547" y="2636912"/>
              <a:ext cx="1439862" cy="1439863"/>
              <a:chOff x="2517" y="3340"/>
              <a:chExt cx="907" cy="907"/>
            </a:xfrm>
          </p:grpSpPr>
          <p:sp>
            <p:nvSpPr>
              <p:cNvPr id="127" name="Oval 115"/>
              <p:cNvSpPr>
                <a:spLocks noChangeArrowheads="1"/>
              </p:cNvSpPr>
              <p:nvPr/>
            </p:nvSpPr>
            <p:spPr bwMode="auto">
              <a:xfrm>
                <a:off x="2517" y="3340"/>
                <a:ext cx="907" cy="907"/>
              </a:xfrm>
              <a:prstGeom prst="ellipse">
                <a:avLst/>
              </a:prstGeom>
              <a:solidFill>
                <a:srgbClr val="CCFFFF"/>
              </a:solidFill>
              <a:ln w="1905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8" name="Oval 116"/>
              <p:cNvSpPr>
                <a:spLocks noChangeArrowheads="1"/>
              </p:cNvSpPr>
              <p:nvPr/>
            </p:nvSpPr>
            <p:spPr bwMode="auto">
              <a:xfrm>
                <a:off x="2946" y="3769"/>
                <a:ext cx="45" cy="45"/>
              </a:xfrm>
              <a:prstGeom prst="ellipse">
                <a:avLst/>
              </a:prstGeom>
              <a:solidFill>
                <a:srgbClr val="00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9" name="Rectangle 117"/>
              <p:cNvSpPr>
                <a:spLocks noChangeArrowheads="1"/>
              </p:cNvSpPr>
              <p:nvPr/>
            </p:nvSpPr>
            <p:spPr bwMode="auto">
              <a:xfrm>
                <a:off x="2698" y="3521"/>
                <a:ext cx="272"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i="1">
                    <a:solidFill>
                      <a:srgbClr val="0000FF"/>
                    </a:solidFill>
                    <a:latin typeface="Times New Roman" panose="02020603050405020304" pitchFamily="18" charset="0"/>
                  </a:rPr>
                  <a:t>C</a:t>
                </a:r>
              </a:p>
            </p:txBody>
          </p:sp>
          <p:sp>
            <p:nvSpPr>
              <p:cNvPr id="130" name="Arc 118"/>
              <p:cNvSpPr>
                <a:spLocks/>
              </p:cNvSpPr>
              <p:nvPr/>
            </p:nvSpPr>
            <p:spPr bwMode="auto">
              <a:xfrm>
                <a:off x="2893" y="3797"/>
                <a:ext cx="237" cy="227"/>
              </a:xfrm>
              <a:custGeom>
                <a:avLst/>
                <a:gdLst>
                  <a:gd name="T0" fmla="*/ 237 w 22595"/>
                  <a:gd name="T1" fmla="*/ 162 h 21600"/>
                  <a:gd name="T2" fmla="*/ 0 w 22595"/>
                  <a:gd name="T3" fmla="*/ 213 h 21600"/>
                  <a:gd name="T4" fmla="*/ 78 w 22595"/>
                  <a:gd name="T5" fmla="*/ 0 h 21600"/>
                  <a:gd name="T6" fmla="*/ 0 60000 65536"/>
                  <a:gd name="T7" fmla="*/ 0 60000 65536"/>
                  <a:gd name="T8" fmla="*/ 0 60000 65536"/>
                </a:gdLst>
                <a:ahLst/>
                <a:cxnLst>
                  <a:cxn ang="T6">
                    <a:pos x="T0" y="T1"/>
                  </a:cxn>
                  <a:cxn ang="T7">
                    <a:pos x="T2" y="T3"/>
                  </a:cxn>
                  <a:cxn ang="T8">
                    <a:pos x="T4" y="T5"/>
                  </a:cxn>
                </a:cxnLst>
                <a:rect l="0" t="0" r="r" b="b"/>
                <a:pathLst>
                  <a:path w="22595" h="21600" fill="none" extrusionOk="0">
                    <a:moveTo>
                      <a:pt x="22594" y="15420"/>
                    </a:moveTo>
                    <a:cubicBezTo>
                      <a:pt x="18556" y="19381"/>
                      <a:pt x="13126" y="21599"/>
                      <a:pt x="7470" y="21599"/>
                    </a:cubicBezTo>
                    <a:cubicBezTo>
                      <a:pt x="4920" y="21599"/>
                      <a:pt x="2391" y="21148"/>
                      <a:pt x="-1" y="20267"/>
                    </a:cubicBezTo>
                  </a:path>
                  <a:path w="22595" h="21600" stroke="0" extrusionOk="0">
                    <a:moveTo>
                      <a:pt x="22594" y="15420"/>
                    </a:moveTo>
                    <a:cubicBezTo>
                      <a:pt x="18556" y="19381"/>
                      <a:pt x="13126" y="21599"/>
                      <a:pt x="7470" y="21599"/>
                    </a:cubicBezTo>
                    <a:cubicBezTo>
                      <a:pt x="4920" y="21599"/>
                      <a:pt x="2391" y="21148"/>
                      <a:pt x="-1" y="20267"/>
                    </a:cubicBezTo>
                    <a:lnTo>
                      <a:pt x="7470" y="0"/>
                    </a:lnTo>
                    <a:lnTo>
                      <a:pt x="22594" y="15420"/>
                    </a:lnTo>
                    <a:close/>
                  </a:path>
                </a:pathLst>
              </a:custGeom>
              <a:noFill/>
              <a:ln w="19050">
                <a:solidFill>
                  <a:srgbClr val="FF0000"/>
                </a:solidFill>
                <a:round/>
                <a:headEnd type="triangle" w="med" len="lg"/>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1" name="Rectangle 119"/>
              <p:cNvSpPr>
                <a:spLocks noChangeArrowheads="1"/>
              </p:cNvSpPr>
              <p:nvPr/>
            </p:nvSpPr>
            <p:spPr bwMode="auto">
              <a:xfrm>
                <a:off x="2862" y="3981"/>
                <a:ext cx="272" cy="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i="1">
                    <a:solidFill>
                      <a:schemeClr val="hlink"/>
                    </a:solidFill>
                    <a:latin typeface="Symbol" panose="05050102010706020507" pitchFamily="18" charset="2"/>
                  </a:rPr>
                  <a:t>w</a:t>
                </a:r>
              </a:p>
            </p:txBody>
          </p:sp>
        </p:grpSp>
        <p:grpSp>
          <p:nvGrpSpPr>
            <p:cNvPr id="132" name="Group 142"/>
            <p:cNvGrpSpPr>
              <a:grpSpLocks/>
            </p:cNvGrpSpPr>
            <p:nvPr/>
          </p:nvGrpSpPr>
          <p:grpSpPr bwMode="auto">
            <a:xfrm>
              <a:off x="5178384" y="2852812"/>
              <a:ext cx="865188" cy="696913"/>
              <a:chOff x="3605" y="3476"/>
              <a:chExt cx="545" cy="439"/>
            </a:xfrm>
          </p:grpSpPr>
          <p:sp>
            <p:nvSpPr>
              <p:cNvPr id="133" name="Line 121"/>
              <p:cNvSpPr>
                <a:spLocks noChangeShapeType="1"/>
              </p:cNvSpPr>
              <p:nvPr/>
            </p:nvSpPr>
            <p:spPr bwMode="auto">
              <a:xfrm>
                <a:off x="3651" y="3793"/>
                <a:ext cx="295" cy="0"/>
              </a:xfrm>
              <a:prstGeom prst="line">
                <a:avLst/>
              </a:prstGeom>
              <a:noFill/>
              <a:ln w="19050">
                <a:solidFill>
                  <a:srgbClr val="FF66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4" name="Line 122"/>
              <p:cNvSpPr>
                <a:spLocks noChangeShapeType="1"/>
              </p:cNvSpPr>
              <p:nvPr/>
            </p:nvSpPr>
            <p:spPr bwMode="auto">
              <a:xfrm flipV="1">
                <a:off x="3651" y="3497"/>
                <a:ext cx="0" cy="295"/>
              </a:xfrm>
              <a:prstGeom prst="line">
                <a:avLst/>
              </a:prstGeom>
              <a:noFill/>
              <a:ln w="19050">
                <a:solidFill>
                  <a:srgbClr val="FF66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5" name="Rectangle 123"/>
              <p:cNvSpPr>
                <a:spLocks noChangeArrowheads="1"/>
              </p:cNvSpPr>
              <p:nvPr/>
            </p:nvSpPr>
            <p:spPr bwMode="auto">
              <a:xfrm>
                <a:off x="3878" y="3643"/>
                <a:ext cx="272"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i="1">
                    <a:solidFill>
                      <a:srgbClr val="FF6600"/>
                    </a:solidFill>
                    <a:latin typeface="Times New Roman" panose="02020603050405020304" pitchFamily="18" charset="0"/>
                  </a:rPr>
                  <a:t>x</a:t>
                </a:r>
              </a:p>
            </p:txBody>
          </p:sp>
          <p:sp>
            <p:nvSpPr>
              <p:cNvPr id="136" name="Rectangle 124"/>
              <p:cNvSpPr>
                <a:spLocks noChangeArrowheads="1"/>
              </p:cNvSpPr>
              <p:nvPr/>
            </p:nvSpPr>
            <p:spPr bwMode="auto">
              <a:xfrm>
                <a:off x="3605" y="3476"/>
                <a:ext cx="272"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i="1">
                    <a:solidFill>
                      <a:srgbClr val="FF6600"/>
                    </a:solidFill>
                    <a:latin typeface="Times New Roman" panose="02020603050405020304" pitchFamily="18" charset="0"/>
                  </a:rPr>
                  <a:t>y</a:t>
                </a:r>
              </a:p>
            </p:txBody>
          </p:sp>
        </p:grpSp>
        <p:grpSp>
          <p:nvGrpSpPr>
            <p:cNvPr id="137" name="Group 141"/>
            <p:cNvGrpSpPr>
              <a:grpSpLocks/>
            </p:cNvGrpSpPr>
            <p:nvPr/>
          </p:nvGrpSpPr>
          <p:grpSpPr bwMode="auto">
            <a:xfrm>
              <a:off x="5106947" y="2203525"/>
              <a:ext cx="901700" cy="952500"/>
              <a:chOff x="3560" y="3067"/>
              <a:chExt cx="568" cy="600"/>
            </a:xfrm>
          </p:grpSpPr>
          <p:sp>
            <p:nvSpPr>
              <p:cNvPr id="138" name="Line 126"/>
              <p:cNvSpPr>
                <a:spLocks noChangeShapeType="1"/>
              </p:cNvSpPr>
              <p:nvPr/>
            </p:nvSpPr>
            <p:spPr bwMode="auto">
              <a:xfrm>
                <a:off x="3588" y="3561"/>
                <a:ext cx="295" cy="0"/>
              </a:xfrm>
              <a:prstGeom prst="line">
                <a:avLst/>
              </a:prstGeom>
              <a:noFill/>
              <a:ln w="19050">
                <a:solidFill>
                  <a:srgbClr val="FF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 name="Line 127"/>
              <p:cNvSpPr>
                <a:spLocks noChangeShapeType="1"/>
              </p:cNvSpPr>
              <p:nvPr/>
            </p:nvSpPr>
            <p:spPr bwMode="auto">
              <a:xfrm flipV="1">
                <a:off x="3588" y="3265"/>
                <a:ext cx="0" cy="295"/>
              </a:xfrm>
              <a:prstGeom prst="line">
                <a:avLst/>
              </a:prstGeom>
              <a:noFill/>
              <a:ln w="19050">
                <a:solidFill>
                  <a:srgbClr val="FF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0" name="Rectangle 128"/>
              <p:cNvSpPr>
                <a:spLocks noChangeArrowheads="1"/>
              </p:cNvSpPr>
              <p:nvPr/>
            </p:nvSpPr>
            <p:spPr bwMode="auto">
              <a:xfrm>
                <a:off x="3856" y="3395"/>
                <a:ext cx="272"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i="1">
                    <a:solidFill>
                      <a:srgbClr val="FF3300"/>
                    </a:solidFill>
                    <a:latin typeface="Times New Roman" panose="02020603050405020304" pitchFamily="18" charset="0"/>
                  </a:rPr>
                  <a:t>x'</a:t>
                </a:r>
              </a:p>
            </p:txBody>
          </p:sp>
          <p:sp>
            <p:nvSpPr>
              <p:cNvPr id="141" name="Rectangle 129"/>
              <p:cNvSpPr>
                <a:spLocks noChangeArrowheads="1"/>
              </p:cNvSpPr>
              <p:nvPr/>
            </p:nvSpPr>
            <p:spPr bwMode="auto">
              <a:xfrm>
                <a:off x="3560" y="3067"/>
                <a:ext cx="272"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i="1">
                    <a:solidFill>
                      <a:srgbClr val="FF3300"/>
                    </a:solidFill>
                    <a:latin typeface="Times New Roman" panose="02020603050405020304" pitchFamily="18" charset="0"/>
                  </a:rPr>
                  <a:t>y'</a:t>
                </a:r>
              </a:p>
            </p:txBody>
          </p:sp>
        </p:grpSp>
        <p:grpSp>
          <p:nvGrpSpPr>
            <p:cNvPr id="142" name="Group 140"/>
            <p:cNvGrpSpPr>
              <a:grpSpLocks/>
            </p:cNvGrpSpPr>
            <p:nvPr/>
          </p:nvGrpSpPr>
          <p:grpSpPr bwMode="auto">
            <a:xfrm>
              <a:off x="4603709" y="1987625"/>
              <a:ext cx="1152525" cy="930275"/>
              <a:chOff x="3243" y="2931"/>
              <a:chExt cx="726" cy="586"/>
            </a:xfrm>
          </p:grpSpPr>
          <p:sp>
            <p:nvSpPr>
              <p:cNvPr id="143" name="Line 131"/>
              <p:cNvSpPr>
                <a:spLocks noChangeShapeType="1"/>
              </p:cNvSpPr>
              <p:nvPr/>
            </p:nvSpPr>
            <p:spPr bwMode="auto">
              <a:xfrm>
                <a:off x="3416" y="3401"/>
                <a:ext cx="295" cy="0"/>
              </a:xfrm>
              <a:prstGeom prst="line">
                <a:avLst/>
              </a:prstGeom>
              <a:noFill/>
              <a:ln w="19050">
                <a:solidFill>
                  <a:srgbClr val="CC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4" name="Line 132"/>
              <p:cNvSpPr>
                <a:spLocks noChangeShapeType="1"/>
              </p:cNvSpPr>
              <p:nvPr/>
            </p:nvSpPr>
            <p:spPr bwMode="auto">
              <a:xfrm flipV="1">
                <a:off x="3417" y="3105"/>
                <a:ext cx="0" cy="295"/>
              </a:xfrm>
              <a:prstGeom prst="line">
                <a:avLst/>
              </a:prstGeom>
              <a:noFill/>
              <a:ln w="19050">
                <a:solidFill>
                  <a:srgbClr val="CC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5" name="Rectangle 133"/>
              <p:cNvSpPr>
                <a:spLocks noChangeArrowheads="1"/>
              </p:cNvSpPr>
              <p:nvPr/>
            </p:nvSpPr>
            <p:spPr bwMode="auto">
              <a:xfrm>
                <a:off x="3697" y="3245"/>
                <a:ext cx="272"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i="1">
                    <a:solidFill>
                      <a:srgbClr val="CC3300"/>
                    </a:solidFill>
                    <a:latin typeface="Times New Roman" panose="02020603050405020304" pitchFamily="18" charset="0"/>
                  </a:rPr>
                  <a:t>x"</a:t>
                </a:r>
              </a:p>
            </p:txBody>
          </p:sp>
          <p:sp>
            <p:nvSpPr>
              <p:cNvPr id="146" name="Rectangle 134"/>
              <p:cNvSpPr>
                <a:spLocks noChangeArrowheads="1"/>
              </p:cNvSpPr>
              <p:nvPr/>
            </p:nvSpPr>
            <p:spPr bwMode="auto">
              <a:xfrm>
                <a:off x="3243" y="2931"/>
                <a:ext cx="272"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i="1">
                    <a:solidFill>
                      <a:srgbClr val="CC3300"/>
                    </a:solidFill>
                    <a:latin typeface="Times New Roman" panose="02020603050405020304" pitchFamily="18" charset="0"/>
                  </a:rPr>
                  <a:t>y"</a:t>
                </a:r>
              </a:p>
            </p:txBody>
          </p:sp>
        </p:grpSp>
        <p:grpSp>
          <p:nvGrpSpPr>
            <p:cNvPr id="147" name="Group 170"/>
            <p:cNvGrpSpPr>
              <a:grpSpLocks/>
            </p:cNvGrpSpPr>
            <p:nvPr/>
          </p:nvGrpSpPr>
          <p:grpSpPr bwMode="auto">
            <a:xfrm>
              <a:off x="7245309" y="2541662"/>
              <a:ext cx="938213" cy="1101725"/>
              <a:chOff x="4830" y="3113"/>
              <a:chExt cx="591" cy="694"/>
            </a:xfrm>
          </p:grpSpPr>
          <p:sp>
            <p:nvSpPr>
              <p:cNvPr id="148" name="Line 155"/>
              <p:cNvSpPr>
                <a:spLocks noChangeShapeType="1"/>
              </p:cNvSpPr>
              <p:nvPr/>
            </p:nvSpPr>
            <p:spPr bwMode="auto">
              <a:xfrm>
                <a:off x="4922" y="3685"/>
                <a:ext cx="295" cy="0"/>
              </a:xfrm>
              <a:prstGeom prst="line">
                <a:avLst/>
              </a:prstGeom>
              <a:noFill/>
              <a:ln w="19050">
                <a:solidFill>
                  <a:srgbClr val="FF66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 name="Line 156"/>
              <p:cNvSpPr>
                <a:spLocks noChangeShapeType="1"/>
              </p:cNvSpPr>
              <p:nvPr/>
            </p:nvSpPr>
            <p:spPr bwMode="auto">
              <a:xfrm flipV="1">
                <a:off x="4922" y="3389"/>
                <a:ext cx="0" cy="295"/>
              </a:xfrm>
              <a:prstGeom prst="line">
                <a:avLst/>
              </a:prstGeom>
              <a:noFill/>
              <a:ln w="19050">
                <a:solidFill>
                  <a:srgbClr val="FF66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0" name="Rectangle 157"/>
              <p:cNvSpPr>
                <a:spLocks noChangeArrowheads="1"/>
              </p:cNvSpPr>
              <p:nvPr/>
            </p:nvSpPr>
            <p:spPr bwMode="auto">
              <a:xfrm>
                <a:off x="5149" y="3535"/>
                <a:ext cx="272"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i="1">
                    <a:solidFill>
                      <a:srgbClr val="FF6600"/>
                    </a:solidFill>
                    <a:latin typeface="Times New Roman" panose="02020603050405020304" pitchFamily="18" charset="0"/>
                  </a:rPr>
                  <a:t>x</a:t>
                </a:r>
              </a:p>
            </p:txBody>
          </p:sp>
          <p:sp>
            <p:nvSpPr>
              <p:cNvPr id="151" name="Rectangle 158"/>
              <p:cNvSpPr>
                <a:spLocks noChangeArrowheads="1"/>
              </p:cNvSpPr>
              <p:nvPr/>
            </p:nvSpPr>
            <p:spPr bwMode="auto">
              <a:xfrm>
                <a:off x="4830" y="3113"/>
                <a:ext cx="272"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i="1">
                    <a:solidFill>
                      <a:srgbClr val="FF6600"/>
                    </a:solidFill>
                    <a:latin typeface="Times New Roman" panose="02020603050405020304" pitchFamily="18" charset="0"/>
                  </a:rPr>
                  <a:t>y</a:t>
                </a:r>
              </a:p>
            </p:txBody>
          </p:sp>
        </p:grpSp>
        <p:grpSp>
          <p:nvGrpSpPr>
            <p:cNvPr id="152" name="Group 171"/>
            <p:cNvGrpSpPr>
              <a:grpSpLocks/>
            </p:cNvGrpSpPr>
            <p:nvPr/>
          </p:nvGrpSpPr>
          <p:grpSpPr bwMode="auto">
            <a:xfrm>
              <a:off x="6991309" y="2613100"/>
              <a:ext cx="1212850" cy="863600"/>
              <a:chOff x="4663" y="3158"/>
              <a:chExt cx="764" cy="544"/>
            </a:xfrm>
          </p:grpSpPr>
          <p:sp>
            <p:nvSpPr>
              <p:cNvPr id="153" name="Line 160"/>
              <p:cNvSpPr>
                <a:spLocks noChangeShapeType="1"/>
              </p:cNvSpPr>
              <p:nvPr/>
            </p:nvSpPr>
            <p:spPr bwMode="auto">
              <a:xfrm rot="-1800000">
                <a:off x="4901" y="3609"/>
                <a:ext cx="295" cy="0"/>
              </a:xfrm>
              <a:prstGeom prst="line">
                <a:avLst/>
              </a:prstGeom>
              <a:noFill/>
              <a:ln w="19050">
                <a:solidFill>
                  <a:srgbClr val="FF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 name="Line 161"/>
              <p:cNvSpPr>
                <a:spLocks noChangeShapeType="1"/>
              </p:cNvSpPr>
              <p:nvPr/>
            </p:nvSpPr>
            <p:spPr bwMode="auto">
              <a:xfrm rot="19800000" flipV="1">
                <a:off x="4847" y="3407"/>
                <a:ext cx="0" cy="295"/>
              </a:xfrm>
              <a:prstGeom prst="line">
                <a:avLst/>
              </a:prstGeom>
              <a:noFill/>
              <a:ln w="19050">
                <a:solidFill>
                  <a:srgbClr val="FF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5" name="Rectangle 162"/>
              <p:cNvSpPr>
                <a:spLocks noChangeArrowheads="1"/>
              </p:cNvSpPr>
              <p:nvPr/>
            </p:nvSpPr>
            <p:spPr bwMode="auto">
              <a:xfrm>
                <a:off x="5155" y="3339"/>
                <a:ext cx="272"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i="1">
                    <a:solidFill>
                      <a:srgbClr val="FF3300"/>
                    </a:solidFill>
                    <a:latin typeface="Times New Roman" panose="02020603050405020304" pitchFamily="18" charset="0"/>
                  </a:rPr>
                  <a:t>x'</a:t>
                </a:r>
              </a:p>
            </p:txBody>
          </p:sp>
          <p:sp>
            <p:nvSpPr>
              <p:cNvPr id="156" name="Rectangle 163"/>
              <p:cNvSpPr>
                <a:spLocks noChangeArrowheads="1"/>
              </p:cNvSpPr>
              <p:nvPr/>
            </p:nvSpPr>
            <p:spPr bwMode="auto">
              <a:xfrm>
                <a:off x="4663" y="3158"/>
                <a:ext cx="272"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i="1">
                    <a:solidFill>
                      <a:srgbClr val="FF3300"/>
                    </a:solidFill>
                    <a:latin typeface="Times New Roman" panose="02020603050405020304" pitchFamily="18" charset="0"/>
                  </a:rPr>
                  <a:t>y'</a:t>
                </a:r>
              </a:p>
            </p:txBody>
          </p:sp>
        </p:grpSp>
        <p:grpSp>
          <p:nvGrpSpPr>
            <p:cNvPr id="157" name="Group 172"/>
            <p:cNvGrpSpPr>
              <a:grpSpLocks/>
            </p:cNvGrpSpPr>
            <p:nvPr/>
          </p:nvGrpSpPr>
          <p:grpSpPr bwMode="auto">
            <a:xfrm>
              <a:off x="6659522" y="2668662"/>
              <a:ext cx="1341437" cy="808038"/>
              <a:chOff x="4468" y="3193"/>
              <a:chExt cx="845" cy="509"/>
            </a:xfrm>
          </p:grpSpPr>
          <p:sp>
            <p:nvSpPr>
              <p:cNvPr id="158" name="Line 165"/>
              <p:cNvSpPr>
                <a:spLocks noChangeShapeType="1"/>
              </p:cNvSpPr>
              <p:nvPr/>
            </p:nvSpPr>
            <p:spPr bwMode="auto">
              <a:xfrm rot="-3600000">
                <a:off x="4858" y="3555"/>
                <a:ext cx="295" cy="0"/>
              </a:xfrm>
              <a:prstGeom prst="line">
                <a:avLst/>
              </a:prstGeom>
              <a:noFill/>
              <a:ln w="19050">
                <a:solidFill>
                  <a:srgbClr val="CC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9" name="Line 166"/>
              <p:cNvSpPr>
                <a:spLocks noChangeShapeType="1"/>
              </p:cNvSpPr>
              <p:nvPr/>
            </p:nvSpPr>
            <p:spPr bwMode="auto">
              <a:xfrm rot="18000000" flipV="1">
                <a:off x="4804" y="3461"/>
                <a:ext cx="0" cy="295"/>
              </a:xfrm>
              <a:prstGeom prst="line">
                <a:avLst/>
              </a:prstGeom>
              <a:noFill/>
              <a:ln w="19050">
                <a:solidFill>
                  <a:srgbClr val="CC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 name="Rectangle 167"/>
              <p:cNvSpPr>
                <a:spLocks noChangeArrowheads="1"/>
              </p:cNvSpPr>
              <p:nvPr/>
            </p:nvSpPr>
            <p:spPr bwMode="auto">
              <a:xfrm>
                <a:off x="5041" y="3193"/>
                <a:ext cx="272"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i="1">
                    <a:solidFill>
                      <a:srgbClr val="CC3300"/>
                    </a:solidFill>
                    <a:latin typeface="Times New Roman" panose="02020603050405020304" pitchFamily="18" charset="0"/>
                  </a:rPr>
                  <a:t>x"</a:t>
                </a:r>
              </a:p>
            </p:txBody>
          </p:sp>
          <p:sp>
            <p:nvSpPr>
              <p:cNvPr id="161" name="Rectangle 168"/>
              <p:cNvSpPr>
                <a:spLocks noChangeArrowheads="1"/>
              </p:cNvSpPr>
              <p:nvPr/>
            </p:nvSpPr>
            <p:spPr bwMode="auto">
              <a:xfrm>
                <a:off x="4468" y="3371"/>
                <a:ext cx="272"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i="1">
                    <a:solidFill>
                      <a:srgbClr val="CC3300"/>
                    </a:solidFill>
                    <a:latin typeface="Times New Roman" panose="02020603050405020304" pitchFamily="18" charset="0"/>
                  </a:rPr>
                  <a:t>y"</a:t>
                </a:r>
              </a:p>
            </p:txBody>
          </p:sp>
        </p:grpSp>
        <p:sp>
          <p:nvSpPr>
            <p:cNvPr id="162" name="Rectangle 174"/>
            <p:cNvSpPr>
              <a:spLocks noChangeArrowheads="1"/>
            </p:cNvSpPr>
            <p:nvPr/>
          </p:nvSpPr>
          <p:spPr bwMode="auto">
            <a:xfrm>
              <a:off x="3089234" y="3211587"/>
              <a:ext cx="433388" cy="360363"/>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a:latin typeface="Symbol" panose="05050102010706020507" pitchFamily="18" charset="2"/>
                </a:rPr>
                <a:t>=</a:t>
              </a:r>
            </a:p>
          </p:txBody>
        </p:sp>
        <p:sp>
          <p:nvSpPr>
            <p:cNvPr id="163" name="Rectangle 175"/>
            <p:cNvSpPr>
              <a:spLocks noChangeArrowheads="1"/>
            </p:cNvSpPr>
            <p:nvPr/>
          </p:nvSpPr>
          <p:spPr bwMode="auto">
            <a:xfrm>
              <a:off x="6113422" y="3211587"/>
              <a:ext cx="433387" cy="360363"/>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a:latin typeface="Symbol" panose="05050102010706020507" pitchFamily="18" charset="2"/>
                </a:rPr>
                <a:t>+</a:t>
              </a:r>
            </a:p>
          </p:txBody>
        </p:sp>
      </p:gr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9021" y="1780743"/>
            <a:ext cx="2496723" cy="1724299"/>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257" y="1795584"/>
            <a:ext cx="2396365" cy="1709459"/>
          </a:xfrm>
          <a:prstGeom prst="rect">
            <a:avLst/>
          </a:prstGeom>
        </p:spPr>
      </p:pic>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2364" y="1780744"/>
            <a:ext cx="3071915" cy="1727952"/>
          </a:xfrm>
          <a:prstGeom prst="rect">
            <a:avLst/>
          </a:prstGeom>
        </p:spPr>
      </p:pic>
      <p:sp>
        <p:nvSpPr>
          <p:cNvPr id="164" name="文本框 163"/>
          <p:cNvSpPr txBox="1"/>
          <p:nvPr/>
        </p:nvSpPr>
        <p:spPr>
          <a:xfrm>
            <a:off x="-62256" y="6396857"/>
            <a:ext cx="9379355" cy="648072"/>
          </a:xfrm>
          <a:prstGeom prst="rect">
            <a:avLst/>
          </a:prstGeom>
          <a:noFill/>
        </p:spPr>
        <p:txBody>
          <a:bodyPr wrap="square" rtlCol="0">
            <a:noAutofit/>
          </a:bodyPr>
          <a:lstStyle/>
          <a:p>
            <a:pPr algn="ctr">
              <a:lnSpc>
                <a:spcPct val="110000"/>
              </a:lnSpc>
              <a:spcBef>
                <a:spcPts val="0"/>
              </a:spcBef>
              <a:spcAft>
                <a:spcPts val="600"/>
              </a:spcAft>
              <a:buClr>
                <a:schemeClr val="tx1"/>
              </a:buClr>
            </a:pPr>
            <a:r>
              <a:rPr lang="zh-CN" altLang="en-US" b="1" dirty="0">
                <a:solidFill>
                  <a:srgbClr val="FF0000"/>
                </a:solidFill>
                <a:latin typeface="Times New Roman" pitchFamily="18" charset="0"/>
                <a:ea typeface="微软雅黑" panose="020B0503020204020204" pitchFamily="34" charset="-122"/>
                <a:cs typeface="Times New Roman" pitchFamily="18" charset="0"/>
              </a:rPr>
              <a:t>如何才能在非惯性参考系中使用牛顿定律？牛顿定律在非惯性系中误差有多大？能修正么？</a:t>
            </a:r>
          </a:p>
        </p:txBody>
      </p:sp>
      <p:sp>
        <p:nvSpPr>
          <p:cNvPr id="165" name="文本框 164"/>
          <p:cNvSpPr txBox="1"/>
          <p:nvPr/>
        </p:nvSpPr>
        <p:spPr>
          <a:xfrm>
            <a:off x="1615636" y="3664075"/>
            <a:ext cx="6221490" cy="648072"/>
          </a:xfrm>
          <a:prstGeom prst="rect">
            <a:avLst/>
          </a:prstGeom>
          <a:noFill/>
        </p:spPr>
        <p:txBody>
          <a:bodyPr wrap="square" rtlCol="0">
            <a:noAutofit/>
          </a:bodyPr>
          <a:lstStyle/>
          <a:p>
            <a:pPr algn="just">
              <a:lnSpc>
                <a:spcPct val="110000"/>
              </a:lnSpc>
              <a:spcBef>
                <a:spcPts val="0"/>
              </a:spcBef>
              <a:spcAft>
                <a:spcPts val="600"/>
              </a:spcAft>
              <a:buClr>
                <a:schemeClr val="tx1"/>
              </a:buClr>
            </a:pPr>
            <a:r>
              <a:rPr lang="zh-CN" altLang="en-US" b="1" dirty="0">
                <a:latin typeface="Times New Roman" pitchFamily="18" charset="0"/>
                <a:ea typeface="微软雅黑" panose="020B0503020204020204" pitchFamily="34" charset="-122"/>
                <a:cs typeface="Times New Roman" pitchFamily="18" charset="0"/>
              </a:rPr>
              <a:t>一般的参考系的运动总是平动和转动两种加速运动的叠加</a:t>
            </a:r>
          </a:p>
        </p:txBody>
      </p:sp>
    </p:spTree>
    <p:extLst>
      <p:ext uri="{BB962C8B-B14F-4D97-AF65-F5344CB8AC3E}">
        <p14:creationId xmlns:p14="http://schemas.microsoft.com/office/powerpoint/2010/main" val="3236339480"/>
      </p:ext>
    </p:extLst>
  </p:cSld>
  <p:clrMapOvr>
    <a:masterClrMapping/>
  </p:clrMapOvr>
  <p:transition advTm="5281"/>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8" name="矩形 7"/>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10" name="图片 4">
            <a:extLst>
              <a:ext uri="{FF2B5EF4-FFF2-40B4-BE49-F238E27FC236}">
                <a16:creationId xmlns:a16="http://schemas.microsoft.com/office/drawing/2014/main" id="{D581B58B-2E72-43DE-9B1B-004D714A5AA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标题 1">
            <a:extLst>
              <a:ext uri="{FF2B5EF4-FFF2-40B4-BE49-F238E27FC236}">
                <a16:creationId xmlns:a16="http://schemas.microsoft.com/office/drawing/2014/main" id="{2581602D-5D70-4645-81F7-4227B5F124D9}"/>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dirty="0">
                <a:latin typeface="微软雅黑" panose="020B0503020204020204" pitchFamily="34" charset="-122"/>
                <a:ea typeface="微软雅黑" panose="020B0503020204020204" pitchFamily="34" charset="-122"/>
              </a:rPr>
              <a:t>惯性 </a:t>
            </a:r>
          </a:p>
        </p:txBody>
      </p:sp>
      <p:pic>
        <p:nvPicPr>
          <p:cNvPr id="3" name="图片 2">
            <a:extLst>
              <a:ext uri="{FF2B5EF4-FFF2-40B4-BE49-F238E27FC236}">
                <a16:creationId xmlns:a16="http://schemas.microsoft.com/office/drawing/2014/main" id="{65AB28C5-95CB-42C1-AFAE-EA196233DFA4}"/>
              </a:ext>
            </a:extLst>
          </p:cNvPr>
          <p:cNvPicPr>
            <a:picLocks noChangeAspect="1"/>
          </p:cNvPicPr>
          <p:nvPr/>
        </p:nvPicPr>
        <p:blipFill>
          <a:blip r:embed="rId3"/>
          <a:stretch>
            <a:fillRect/>
          </a:stretch>
        </p:blipFill>
        <p:spPr>
          <a:xfrm>
            <a:off x="836866" y="3861400"/>
            <a:ext cx="7470264" cy="1154823"/>
          </a:xfrm>
          <a:prstGeom prst="rect">
            <a:avLst/>
          </a:prstGeom>
        </p:spPr>
      </p:pic>
      <p:pic>
        <p:nvPicPr>
          <p:cNvPr id="5" name="图片 4">
            <a:extLst>
              <a:ext uri="{FF2B5EF4-FFF2-40B4-BE49-F238E27FC236}">
                <a16:creationId xmlns:a16="http://schemas.microsoft.com/office/drawing/2014/main" id="{4B27252C-DEFA-4ABE-8D0F-0547DEB0B980}"/>
              </a:ext>
            </a:extLst>
          </p:cNvPr>
          <p:cNvPicPr>
            <a:picLocks noChangeAspect="1"/>
          </p:cNvPicPr>
          <p:nvPr/>
        </p:nvPicPr>
        <p:blipFill>
          <a:blip r:embed="rId4"/>
          <a:stretch>
            <a:fillRect/>
          </a:stretch>
        </p:blipFill>
        <p:spPr>
          <a:xfrm>
            <a:off x="1763885" y="5411272"/>
            <a:ext cx="5616227" cy="790026"/>
          </a:xfrm>
          <a:prstGeom prst="rect">
            <a:avLst/>
          </a:prstGeom>
        </p:spPr>
      </p:pic>
      <p:pic>
        <p:nvPicPr>
          <p:cNvPr id="9" name="图片 8">
            <a:extLst>
              <a:ext uri="{FF2B5EF4-FFF2-40B4-BE49-F238E27FC236}">
                <a16:creationId xmlns:a16="http://schemas.microsoft.com/office/drawing/2014/main" id="{BE92E505-95BD-49AB-B20B-E501BD9A795F}"/>
              </a:ext>
            </a:extLst>
          </p:cNvPr>
          <p:cNvPicPr>
            <a:picLocks noChangeAspect="1"/>
          </p:cNvPicPr>
          <p:nvPr/>
        </p:nvPicPr>
        <p:blipFill>
          <a:blip r:embed="rId5"/>
          <a:stretch>
            <a:fillRect/>
          </a:stretch>
        </p:blipFill>
        <p:spPr>
          <a:xfrm>
            <a:off x="377787" y="6434604"/>
            <a:ext cx="8388424" cy="396598"/>
          </a:xfrm>
          <a:prstGeom prst="rect">
            <a:avLst/>
          </a:prstGeom>
        </p:spPr>
      </p:pic>
      <p:pic>
        <p:nvPicPr>
          <p:cNvPr id="12" name="图片 11">
            <a:extLst>
              <a:ext uri="{FF2B5EF4-FFF2-40B4-BE49-F238E27FC236}">
                <a16:creationId xmlns:a16="http://schemas.microsoft.com/office/drawing/2014/main" id="{1421311C-712D-4EA1-925B-5E4F69A3C869}"/>
              </a:ext>
            </a:extLst>
          </p:cNvPr>
          <p:cNvPicPr>
            <a:picLocks noChangeAspect="1"/>
          </p:cNvPicPr>
          <p:nvPr/>
        </p:nvPicPr>
        <p:blipFill>
          <a:blip r:embed="rId6"/>
          <a:stretch>
            <a:fillRect/>
          </a:stretch>
        </p:blipFill>
        <p:spPr>
          <a:xfrm>
            <a:off x="179513" y="1190700"/>
            <a:ext cx="3888432" cy="477252"/>
          </a:xfrm>
          <a:prstGeom prst="rect">
            <a:avLst/>
          </a:prstGeom>
        </p:spPr>
      </p:pic>
      <p:pic>
        <p:nvPicPr>
          <p:cNvPr id="15" name="图片 14" descr="图片包含 室内, 椅子, 桌子, 房间&#10;&#10;描述已自动生成">
            <a:extLst>
              <a:ext uri="{FF2B5EF4-FFF2-40B4-BE49-F238E27FC236}">
                <a16:creationId xmlns:a16="http://schemas.microsoft.com/office/drawing/2014/main" id="{06B936E8-886B-4C05-BB3D-09150D40F7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87824" y="1774380"/>
            <a:ext cx="2982752" cy="1671140"/>
          </a:xfrm>
          <a:prstGeom prst="rect">
            <a:avLst/>
          </a:prstGeom>
        </p:spPr>
      </p:pic>
    </p:spTree>
    <p:extLst>
      <p:ext uri="{BB962C8B-B14F-4D97-AF65-F5344CB8AC3E}">
        <p14:creationId xmlns:p14="http://schemas.microsoft.com/office/powerpoint/2010/main" val="1837693472"/>
      </p:ext>
    </p:extLst>
  </p:cSld>
  <p:clrMapOvr>
    <a:masterClrMapping/>
  </p:clrMapOvr>
  <p:transition advTm="5281"/>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8" name="矩形 7"/>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10" name="图片 4">
            <a:extLst>
              <a:ext uri="{FF2B5EF4-FFF2-40B4-BE49-F238E27FC236}">
                <a16:creationId xmlns:a16="http://schemas.microsoft.com/office/drawing/2014/main" id="{D581B58B-2E72-43DE-9B1B-004D714A5AA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标题 1">
            <a:extLst>
              <a:ext uri="{FF2B5EF4-FFF2-40B4-BE49-F238E27FC236}">
                <a16:creationId xmlns:a16="http://schemas.microsoft.com/office/drawing/2014/main" id="{2581602D-5D70-4645-81F7-4227B5F124D9}"/>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dirty="0">
                <a:latin typeface="微软雅黑" panose="020B0503020204020204" pitchFamily="34" charset="-122"/>
                <a:ea typeface="微软雅黑" panose="020B0503020204020204" pitchFamily="34" charset="-122"/>
              </a:rPr>
              <a:t>非惯性系与惯性力</a:t>
            </a:r>
          </a:p>
        </p:txBody>
      </p:sp>
      <p:sp>
        <p:nvSpPr>
          <p:cNvPr id="3" name="文本框 2"/>
          <p:cNvSpPr txBox="1"/>
          <p:nvPr/>
        </p:nvSpPr>
        <p:spPr>
          <a:xfrm>
            <a:off x="395536" y="1385364"/>
            <a:ext cx="8568952" cy="648072"/>
          </a:xfrm>
          <a:prstGeom prst="rect">
            <a:avLst/>
          </a:prstGeom>
          <a:noFill/>
        </p:spPr>
        <p:txBody>
          <a:bodyPr wrap="square" rtlCol="0">
            <a:noAutofit/>
          </a:bodyPr>
          <a:lstStyle/>
          <a:p>
            <a:pPr marL="342900" indent="-342900" algn="just">
              <a:lnSpc>
                <a:spcPct val="110000"/>
              </a:lnSpc>
              <a:spcBef>
                <a:spcPts val="0"/>
              </a:spcBef>
              <a:spcAft>
                <a:spcPts val="600"/>
              </a:spcAft>
              <a:buClr>
                <a:srgbClr val="FF0000"/>
              </a:buClr>
              <a:buFont typeface="Wingdings" panose="05000000000000000000" pitchFamily="2" charset="2"/>
              <a:buChar char="n"/>
            </a:pPr>
            <a:r>
              <a:rPr lang="zh-CN" altLang="en-US" sz="2400" b="1" dirty="0">
                <a:solidFill>
                  <a:srgbClr val="FF0000"/>
                </a:solidFill>
                <a:latin typeface="Times New Roman" pitchFamily="18" charset="0"/>
                <a:ea typeface="微软雅黑" panose="020B0503020204020204" pitchFamily="34" charset="-122"/>
                <a:cs typeface="Times New Roman" pitchFamily="18" charset="0"/>
              </a:rPr>
              <a:t>引入惯性力概念使非惯性参考系中牛顿第一、二定理适用</a:t>
            </a:r>
          </a:p>
        </p:txBody>
      </p:sp>
      <p:sp>
        <p:nvSpPr>
          <p:cNvPr id="109" name="文本框 108"/>
          <p:cNvSpPr txBox="1"/>
          <p:nvPr/>
        </p:nvSpPr>
        <p:spPr>
          <a:xfrm>
            <a:off x="74673" y="2298477"/>
            <a:ext cx="5340960" cy="1154559"/>
          </a:xfrm>
          <a:prstGeom prst="rect">
            <a:avLst/>
          </a:prstGeom>
          <a:noFill/>
        </p:spPr>
        <p:txBody>
          <a:bodyPr wrap="square" rtlCol="0">
            <a:noAutofit/>
          </a:bodyPr>
          <a:lstStyle/>
          <a:p>
            <a:pPr algn="just">
              <a:lnSpc>
                <a:spcPct val="110000"/>
              </a:lnSpc>
              <a:spcBef>
                <a:spcPts val="0"/>
              </a:spcBef>
              <a:spcAft>
                <a:spcPts val="600"/>
              </a:spcAft>
              <a:buClr>
                <a:schemeClr val="tx1"/>
              </a:buClr>
            </a:pPr>
            <a:r>
              <a:rPr lang="zh-CN" altLang="en-US" sz="1600" b="1" dirty="0">
                <a:latin typeface="Times New Roman" pitchFamily="18" charset="0"/>
                <a:ea typeface="微软雅黑" panose="020B0503020204020204" pitchFamily="34" charset="-122"/>
                <a:cs typeface="Times New Roman" pitchFamily="18" charset="0"/>
              </a:rPr>
              <a:t>在非惯性参考系中的物体，</a:t>
            </a:r>
            <a:r>
              <a:rPr lang="zh-CN" altLang="en-US" sz="1600" b="1" dirty="0">
                <a:solidFill>
                  <a:srgbClr val="FF0000"/>
                </a:solidFill>
                <a:latin typeface="Times New Roman" pitchFamily="18" charset="0"/>
                <a:ea typeface="微软雅黑" panose="020B0503020204020204" pitchFamily="34" charset="-122"/>
                <a:cs typeface="Times New Roman" pitchFamily="18" charset="0"/>
              </a:rPr>
              <a:t>由于惯性要与非惯性系发生相对加速运动的趋势</a:t>
            </a:r>
            <a:r>
              <a:rPr lang="zh-CN" altLang="en-US" sz="1600" b="1" dirty="0">
                <a:latin typeface="Times New Roman" pitchFamily="18" charset="0"/>
                <a:ea typeface="微软雅黑" panose="020B0503020204020204" pitchFamily="34" charset="-122"/>
                <a:cs typeface="Times New Roman" pitchFamily="18" charset="0"/>
              </a:rPr>
              <a:t>，可以等效为一个</a:t>
            </a:r>
            <a:r>
              <a:rPr lang="zh-CN" altLang="en-US" sz="1600" b="1" dirty="0">
                <a:solidFill>
                  <a:srgbClr val="FF0000"/>
                </a:solidFill>
                <a:latin typeface="Times New Roman" pitchFamily="18" charset="0"/>
                <a:ea typeface="微软雅黑" panose="020B0503020204020204" pitchFamily="34" charset="-122"/>
                <a:cs typeface="Times New Roman" pitchFamily="18" charset="0"/>
              </a:rPr>
              <a:t>假想的力</a:t>
            </a:r>
            <a:r>
              <a:rPr lang="zh-CN" altLang="en-US" sz="1600" b="1" dirty="0">
                <a:latin typeface="Times New Roman" pitchFamily="18" charset="0"/>
                <a:ea typeface="微软雅黑" panose="020B0503020204020204" pitchFamily="34" charset="-122"/>
                <a:cs typeface="Times New Roman" pitchFamily="18" charset="0"/>
              </a:rPr>
              <a:t>，其大小为</a:t>
            </a:r>
            <a:r>
              <a:rPr lang="en-US" altLang="zh-CN" sz="1600" b="1" i="1" dirty="0">
                <a:latin typeface="Times New Roman" pitchFamily="18" charset="0"/>
                <a:ea typeface="微软雅黑" panose="020B0503020204020204" pitchFamily="34" charset="-122"/>
                <a:cs typeface="Times New Roman" pitchFamily="18" charset="0"/>
              </a:rPr>
              <a:t>mA</a:t>
            </a:r>
            <a:r>
              <a:rPr lang="zh-CN" altLang="en-US" sz="1600" b="1" dirty="0">
                <a:latin typeface="Times New Roman" pitchFamily="18" charset="0"/>
                <a:ea typeface="微软雅黑" panose="020B0503020204020204" pitchFamily="34" charset="-122"/>
                <a:cs typeface="Times New Roman" pitchFamily="18" charset="0"/>
              </a:rPr>
              <a:t>，方向与参考系加速度方向相反。这个假想的力被称作</a:t>
            </a:r>
            <a:r>
              <a:rPr lang="zh-CN" altLang="en-US" sz="1600" b="1" dirty="0">
                <a:solidFill>
                  <a:srgbClr val="FF0000"/>
                </a:solidFill>
                <a:latin typeface="Times New Roman" pitchFamily="18" charset="0"/>
                <a:ea typeface="微软雅黑" panose="020B0503020204020204" pitchFamily="34" charset="-122"/>
                <a:cs typeface="Times New Roman" pitchFamily="18" charset="0"/>
              </a:rPr>
              <a:t>惯性力</a:t>
            </a:r>
            <a:r>
              <a:rPr lang="zh-CN" altLang="en-US" sz="1600" b="1" dirty="0">
                <a:latin typeface="Times New Roman" pitchFamily="18" charset="0"/>
                <a:ea typeface="微软雅黑" panose="020B0503020204020204" pitchFamily="34" charset="-122"/>
                <a:cs typeface="Times New Roman" pitchFamily="18" charset="0"/>
              </a:rPr>
              <a:t>。</a:t>
            </a:r>
          </a:p>
        </p:txBody>
      </p:sp>
      <p:sp>
        <p:nvSpPr>
          <p:cNvPr id="50" name="图文框 49"/>
          <p:cNvSpPr/>
          <p:nvPr/>
        </p:nvSpPr>
        <p:spPr>
          <a:xfrm>
            <a:off x="6121258" y="1932117"/>
            <a:ext cx="2143788" cy="1520701"/>
          </a:xfrm>
          <a:prstGeom prst="frame">
            <a:avLst>
              <a:gd name="adj1" fmla="val 5366"/>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solidFill>
                <a:schemeClr val="tx1"/>
              </a:solidFill>
            </a:endParaRPr>
          </a:p>
        </p:txBody>
      </p:sp>
      <p:sp>
        <p:nvSpPr>
          <p:cNvPr id="51" name="椭圆 50"/>
          <p:cNvSpPr/>
          <p:nvPr/>
        </p:nvSpPr>
        <p:spPr>
          <a:xfrm>
            <a:off x="6550016" y="3453604"/>
            <a:ext cx="214379" cy="228105"/>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52" name="椭圆 51"/>
          <p:cNvSpPr/>
          <p:nvPr/>
        </p:nvSpPr>
        <p:spPr>
          <a:xfrm>
            <a:off x="7764829" y="3463417"/>
            <a:ext cx="214379" cy="228105"/>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53" name="矩形 52"/>
          <p:cNvSpPr/>
          <p:nvPr/>
        </p:nvSpPr>
        <p:spPr>
          <a:xfrm>
            <a:off x="6835854" y="2692468"/>
            <a:ext cx="1357732" cy="76035"/>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54" name="矩形 53"/>
          <p:cNvSpPr/>
          <p:nvPr/>
        </p:nvSpPr>
        <p:spPr>
          <a:xfrm rot="5400000">
            <a:off x="6835418" y="3019048"/>
            <a:ext cx="608281" cy="107189"/>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grpSp>
        <p:nvGrpSpPr>
          <p:cNvPr id="92" name="组合 91"/>
          <p:cNvGrpSpPr/>
          <p:nvPr/>
        </p:nvGrpSpPr>
        <p:grpSpPr>
          <a:xfrm>
            <a:off x="5478122" y="3691522"/>
            <a:ext cx="3360535" cy="160923"/>
            <a:chOff x="5018397" y="4817226"/>
            <a:chExt cx="3386324" cy="152400"/>
          </a:xfrm>
        </p:grpSpPr>
        <p:cxnSp>
          <p:nvCxnSpPr>
            <p:cNvPr id="56" name="直接连接符 55"/>
            <p:cNvCxnSpPr/>
            <p:nvPr/>
          </p:nvCxnSpPr>
          <p:spPr>
            <a:xfrm>
              <a:off x="5018397" y="4817226"/>
              <a:ext cx="3348372" cy="0"/>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flipH="1" flipV="1">
              <a:off x="5162413" y="4826520"/>
              <a:ext cx="152400" cy="143106"/>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flipH="1" flipV="1">
              <a:off x="5450445" y="4826520"/>
              <a:ext cx="152400" cy="143106"/>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flipH="1" flipV="1">
              <a:off x="5751289" y="4826520"/>
              <a:ext cx="152400" cy="143106"/>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flipH="1" flipV="1">
              <a:off x="5999054" y="4826520"/>
              <a:ext cx="152400" cy="143106"/>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flipH="1" flipV="1">
              <a:off x="6287086" y="4826520"/>
              <a:ext cx="152400" cy="143106"/>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flipH="1" flipV="1">
              <a:off x="6587930" y="4826520"/>
              <a:ext cx="152400" cy="143106"/>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flipH="1" flipV="1">
              <a:off x="6840537" y="4826520"/>
              <a:ext cx="152400" cy="143106"/>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flipH="1" flipV="1">
              <a:off x="7128569" y="4826520"/>
              <a:ext cx="152400" cy="143106"/>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flipH="1" flipV="1">
              <a:off x="7429413" y="4826520"/>
              <a:ext cx="152400" cy="143106"/>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flipH="1" flipV="1">
              <a:off x="7663445" y="4826520"/>
              <a:ext cx="152400" cy="143106"/>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67" name="直接连接符 66"/>
            <p:cNvCxnSpPr/>
            <p:nvPr/>
          </p:nvCxnSpPr>
          <p:spPr>
            <a:xfrm flipH="1" flipV="1">
              <a:off x="7951477" y="4826520"/>
              <a:ext cx="152400" cy="143106"/>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68" name="直接连接符 67"/>
            <p:cNvCxnSpPr/>
            <p:nvPr/>
          </p:nvCxnSpPr>
          <p:spPr>
            <a:xfrm flipH="1" flipV="1">
              <a:off x="8252321" y="4826520"/>
              <a:ext cx="152400" cy="143106"/>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grpSp>
      <p:sp>
        <p:nvSpPr>
          <p:cNvPr id="70" name="文本框 69"/>
          <p:cNvSpPr txBox="1"/>
          <p:nvPr/>
        </p:nvSpPr>
        <p:spPr>
          <a:xfrm>
            <a:off x="8309097" y="2222421"/>
            <a:ext cx="491897" cy="419719"/>
          </a:xfrm>
          <a:prstGeom prst="rect">
            <a:avLst/>
          </a:prstGeom>
          <a:noFill/>
        </p:spPr>
        <p:txBody>
          <a:bodyPr wrap="square" rtlCol="0">
            <a:noAutofit/>
          </a:bodyPr>
          <a:lstStyle/>
          <a:p>
            <a:pPr algn="ctr">
              <a:lnSpc>
                <a:spcPct val="110000"/>
              </a:lnSpc>
              <a:spcBef>
                <a:spcPts val="0"/>
              </a:spcBef>
              <a:spcAft>
                <a:spcPts val="600"/>
              </a:spcAft>
              <a:buClr>
                <a:schemeClr val="tx1"/>
              </a:buClr>
            </a:pPr>
            <a:r>
              <a:rPr lang="en-US" altLang="zh-CN" sz="2400" b="1" dirty="0">
                <a:solidFill>
                  <a:schemeClr val="bg1">
                    <a:lumMod val="75000"/>
                  </a:schemeClr>
                </a:solidFill>
                <a:latin typeface="Times New Roman" pitchFamily="18" charset="0"/>
                <a:ea typeface="微软雅黑" panose="020B0503020204020204" pitchFamily="34" charset="-122"/>
                <a:cs typeface="Times New Roman" pitchFamily="18" charset="0"/>
              </a:rPr>
              <a:t>A</a:t>
            </a:r>
            <a:endParaRPr lang="zh-CN" altLang="en-US" sz="2400" b="1" dirty="0">
              <a:solidFill>
                <a:schemeClr val="bg1">
                  <a:lumMod val="75000"/>
                </a:schemeClr>
              </a:solidFill>
              <a:latin typeface="Times New Roman" pitchFamily="18" charset="0"/>
              <a:ea typeface="微软雅黑" panose="020B0503020204020204" pitchFamily="34" charset="-122"/>
              <a:cs typeface="Times New Roman" pitchFamily="18" charset="0"/>
            </a:endParaRPr>
          </a:p>
        </p:txBody>
      </p:sp>
      <p:cxnSp>
        <p:nvCxnSpPr>
          <p:cNvPr id="71" name="直接箭头连接符 70"/>
          <p:cNvCxnSpPr>
            <a:stCxn id="50" idx="3"/>
          </p:cNvCxnSpPr>
          <p:nvPr/>
        </p:nvCxnSpPr>
        <p:spPr>
          <a:xfrm>
            <a:off x="8265047" y="2692468"/>
            <a:ext cx="64313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78" name="组合 77"/>
          <p:cNvGrpSpPr/>
          <p:nvPr/>
        </p:nvGrpSpPr>
        <p:grpSpPr>
          <a:xfrm>
            <a:off x="6268500" y="2322891"/>
            <a:ext cx="303897" cy="1055323"/>
            <a:chOff x="5546315" y="3060278"/>
            <a:chExt cx="432048" cy="1450197"/>
          </a:xfrm>
        </p:grpSpPr>
        <p:sp>
          <p:nvSpPr>
            <p:cNvPr id="72" name="椭圆 71"/>
            <p:cNvSpPr/>
            <p:nvPr/>
          </p:nvSpPr>
          <p:spPr>
            <a:xfrm>
              <a:off x="5546315" y="3060278"/>
              <a:ext cx="432048" cy="43204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73" name="直接连接符 72"/>
            <p:cNvCxnSpPr>
              <a:stCxn id="72" idx="4"/>
            </p:cNvCxnSpPr>
            <p:nvPr/>
          </p:nvCxnSpPr>
          <p:spPr>
            <a:xfrm>
              <a:off x="5762339" y="3492326"/>
              <a:ext cx="0" cy="504056"/>
            </a:xfrm>
            <a:prstGeom prst="line">
              <a:avLst/>
            </a:prstGeom>
            <a:ln w="31750"/>
          </p:spPr>
          <p:style>
            <a:lnRef idx="1">
              <a:schemeClr val="dk1"/>
            </a:lnRef>
            <a:fillRef idx="0">
              <a:schemeClr val="dk1"/>
            </a:fillRef>
            <a:effectRef idx="0">
              <a:schemeClr val="dk1"/>
            </a:effectRef>
            <a:fontRef idx="minor">
              <a:schemeClr val="tx1"/>
            </a:fontRef>
          </p:style>
        </p:cxnSp>
        <p:cxnSp>
          <p:nvCxnSpPr>
            <p:cNvPr id="74" name="直接连接符 73"/>
            <p:cNvCxnSpPr/>
            <p:nvPr/>
          </p:nvCxnSpPr>
          <p:spPr>
            <a:xfrm flipH="1">
              <a:off x="5618323" y="3996382"/>
              <a:ext cx="144016" cy="514093"/>
            </a:xfrm>
            <a:prstGeom prst="line">
              <a:avLst/>
            </a:prstGeom>
            <a:ln w="31750"/>
          </p:spPr>
          <p:style>
            <a:lnRef idx="1">
              <a:schemeClr val="dk1"/>
            </a:lnRef>
            <a:fillRef idx="0">
              <a:schemeClr val="dk1"/>
            </a:fillRef>
            <a:effectRef idx="0">
              <a:schemeClr val="dk1"/>
            </a:effectRef>
            <a:fontRef idx="minor">
              <a:schemeClr val="tx1"/>
            </a:fontRef>
          </p:style>
        </p:cxnSp>
        <p:cxnSp>
          <p:nvCxnSpPr>
            <p:cNvPr id="75" name="直接连接符 74"/>
            <p:cNvCxnSpPr/>
            <p:nvPr/>
          </p:nvCxnSpPr>
          <p:spPr>
            <a:xfrm>
              <a:off x="5762339" y="3989321"/>
              <a:ext cx="170402" cy="521154"/>
            </a:xfrm>
            <a:prstGeom prst="line">
              <a:avLst/>
            </a:prstGeom>
            <a:ln w="31750"/>
          </p:spPr>
          <p:style>
            <a:lnRef idx="1">
              <a:schemeClr val="dk1"/>
            </a:lnRef>
            <a:fillRef idx="0">
              <a:schemeClr val="dk1"/>
            </a:fillRef>
            <a:effectRef idx="0">
              <a:schemeClr val="dk1"/>
            </a:effectRef>
            <a:fontRef idx="minor">
              <a:schemeClr val="tx1"/>
            </a:fontRef>
          </p:style>
        </p:cxnSp>
        <p:cxnSp>
          <p:nvCxnSpPr>
            <p:cNvPr id="76" name="直接连接符 75"/>
            <p:cNvCxnSpPr/>
            <p:nvPr/>
          </p:nvCxnSpPr>
          <p:spPr>
            <a:xfrm>
              <a:off x="5789622" y="3501619"/>
              <a:ext cx="170402" cy="521154"/>
            </a:xfrm>
            <a:prstGeom prst="line">
              <a:avLst/>
            </a:prstGeom>
            <a:ln w="31750"/>
          </p:spPr>
          <p:style>
            <a:lnRef idx="1">
              <a:schemeClr val="dk1"/>
            </a:lnRef>
            <a:fillRef idx="0">
              <a:schemeClr val="dk1"/>
            </a:fillRef>
            <a:effectRef idx="0">
              <a:schemeClr val="dk1"/>
            </a:effectRef>
            <a:fontRef idx="minor">
              <a:schemeClr val="tx1"/>
            </a:fontRef>
          </p:style>
        </p:cxnSp>
        <p:cxnSp>
          <p:nvCxnSpPr>
            <p:cNvPr id="77" name="直接连接符 76"/>
            <p:cNvCxnSpPr/>
            <p:nvPr/>
          </p:nvCxnSpPr>
          <p:spPr>
            <a:xfrm flipH="1">
              <a:off x="5618322" y="3501619"/>
              <a:ext cx="146758" cy="422755"/>
            </a:xfrm>
            <a:prstGeom prst="line">
              <a:avLst/>
            </a:prstGeom>
            <a:ln w="31750"/>
          </p:spPr>
          <p:style>
            <a:lnRef idx="1">
              <a:schemeClr val="dk1"/>
            </a:lnRef>
            <a:fillRef idx="0">
              <a:schemeClr val="dk1"/>
            </a:fillRef>
            <a:effectRef idx="0">
              <a:schemeClr val="dk1"/>
            </a:effectRef>
            <a:fontRef idx="minor">
              <a:schemeClr val="tx1"/>
            </a:fontRef>
          </p:style>
        </p:cxnSp>
      </p:grpSp>
      <p:grpSp>
        <p:nvGrpSpPr>
          <p:cNvPr id="91" name="组合 90"/>
          <p:cNvGrpSpPr/>
          <p:nvPr/>
        </p:nvGrpSpPr>
        <p:grpSpPr>
          <a:xfrm>
            <a:off x="6835854" y="2218333"/>
            <a:ext cx="1281669" cy="463036"/>
            <a:chOff x="6439486" y="3422062"/>
            <a:chExt cx="1238568" cy="438512"/>
          </a:xfrm>
        </p:grpSpPr>
        <p:grpSp>
          <p:nvGrpSpPr>
            <p:cNvPr id="87" name="组合 86"/>
            <p:cNvGrpSpPr/>
            <p:nvPr/>
          </p:nvGrpSpPr>
          <p:grpSpPr>
            <a:xfrm>
              <a:off x="7101990" y="3422062"/>
              <a:ext cx="576064" cy="438512"/>
              <a:chOff x="7101990" y="3422062"/>
              <a:chExt cx="576064" cy="438512"/>
            </a:xfrm>
          </p:grpSpPr>
          <p:sp>
            <p:nvSpPr>
              <p:cNvPr id="55" name="矩形 54"/>
              <p:cNvSpPr/>
              <p:nvPr/>
            </p:nvSpPr>
            <p:spPr>
              <a:xfrm>
                <a:off x="7101990" y="3510571"/>
                <a:ext cx="576064" cy="350003"/>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9" name="文本框 68"/>
              <p:cNvSpPr txBox="1"/>
              <p:nvPr/>
            </p:nvSpPr>
            <p:spPr>
              <a:xfrm>
                <a:off x="7142410" y="3422062"/>
                <a:ext cx="495672" cy="397489"/>
              </a:xfrm>
              <a:prstGeom prst="rect">
                <a:avLst/>
              </a:prstGeom>
              <a:noFill/>
            </p:spPr>
            <p:txBody>
              <a:bodyPr wrap="square" rtlCol="0">
                <a:noAutofit/>
              </a:bodyPr>
              <a:lstStyle/>
              <a:p>
                <a:pPr algn="ctr">
                  <a:lnSpc>
                    <a:spcPct val="110000"/>
                  </a:lnSpc>
                  <a:spcBef>
                    <a:spcPts val="0"/>
                  </a:spcBef>
                  <a:spcAft>
                    <a:spcPts val="600"/>
                  </a:spcAft>
                  <a:buClr>
                    <a:schemeClr val="tx1"/>
                  </a:buClr>
                </a:pPr>
                <a:r>
                  <a:rPr lang="en-US" altLang="zh-CN" sz="2400" b="1" dirty="0">
                    <a:latin typeface="Times New Roman" pitchFamily="18" charset="0"/>
                    <a:ea typeface="微软雅黑" panose="020B0503020204020204" pitchFamily="34" charset="-122"/>
                    <a:cs typeface="Times New Roman" pitchFamily="18" charset="0"/>
                  </a:rPr>
                  <a:t>m</a:t>
                </a:r>
                <a:endParaRPr lang="zh-CN" altLang="en-US" sz="2400" b="1" dirty="0">
                  <a:latin typeface="Times New Roman" pitchFamily="18" charset="0"/>
                  <a:ea typeface="微软雅黑" panose="020B0503020204020204" pitchFamily="34" charset="-122"/>
                  <a:cs typeface="Times New Roman" pitchFamily="18" charset="0"/>
                </a:endParaRPr>
              </a:p>
            </p:txBody>
          </p:sp>
        </p:grpSp>
        <p:cxnSp>
          <p:nvCxnSpPr>
            <p:cNvPr id="89" name="直接箭头连接符 88"/>
            <p:cNvCxnSpPr/>
            <p:nvPr/>
          </p:nvCxnSpPr>
          <p:spPr>
            <a:xfrm flipH="1">
              <a:off x="6439486" y="3717032"/>
              <a:ext cx="65375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2" name="对象 1"/>
          <p:cNvGraphicFramePr>
            <a:graphicFrameLocks noChangeAspect="1"/>
          </p:cNvGraphicFramePr>
          <p:nvPr/>
        </p:nvGraphicFramePr>
        <p:xfrm>
          <a:off x="6641982" y="2044946"/>
          <a:ext cx="930275" cy="374650"/>
        </p:xfrm>
        <a:graphic>
          <a:graphicData uri="http://schemas.openxmlformats.org/presentationml/2006/ole">
            <mc:AlternateContent xmlns:mc="http://schemas.openxmlformats.org/markup-compatibility/2006">
              <mc:Choice xmlns:v="urn:schemas-microsoft-com:vml" Requires="v">
                <p:oleObj name="Equation" r:id="rId3" imgW="672840" imgH="253800" progId="Equation.DSMT4">
                  <p:embed/>
                </p:oleObj>
              </mc:Choice>
              <mc:Fallback>
                <p:oleObj name="Equation" r:id="rId3" imgW="672840" imgH="253800" progId="Equation.DSMT4">
                  <p:embed/>
                  <p:pic>
                    <p:nvPicPr>
                      <p:cNvPr id="2" name="对象 1"/>
                      <p:cNvPicPr/>
                      <p:nvPr/>
                    </p:nvPicPr>
                    <p:blipFill>
                      <a:blip r:embed="rId4"/>
                      <a:stretch>
                        <a:fillRect/>
                      </a:stretch>
                    </p:blipFill>
                    <p:spPr>
                      <a:xfrm>
                        <a:off x="6641982" y="2044946"/>
                        <a:ext cx="930275" cy="374650"/>
                      </a:xfrm>
                      <a:prstGeom prst="rect">
                        <a:avLst/>
                      </a:prstGeom>
                    </p:spPr>
                  </p:pic>
                </p:oleObj>
              </mc:Fallback>
            </mc:AlternateContent>
          </a:graphicData>
        </a:graphic>
      </p:graphicFrame>
      <p:graphicFrame>
        <p:nvGraphicFramePr>
          <p:cNvPr id="90" name="对象 89"/>
          <p:cNvGraphicFramePr>
            <a:graphicFrameLocks noChangeAspect="1"/>
          </p:cNvGraphicFramePr>
          <p:nvPr/>
        </p:nvGraphicFramePr>
        <p:xfrm>
          <a:off x="1954076" y="3300395"/>
          <a:ext cx="1368152" cy="550996"/>
        </p:xfrm>
        <a:graphic>
          <a:graphicData uri="http://schemas.openxmlformats.org/presentationml/2006/ole">
            <mc:AlternateContent xmlns:mc="http://schemas.openxmlformats.org/markup-compatibility/2006">
              <mc:Choice xmlns:v="urn:schemas-microsoft-com:vml" Requires="v">
                <p:oleObj name="Equation" r:id="rId5" imgW="672840" imgH="253800" progId="Equation.DSMT4">
                  <p:embed/>
                </p:oleObj>
              </mc:Choice>
              <mc:Fallback>
                <p:oleObj name="Equation" r:id="rId5" imgW="672840" imgH="253800" progId="Equation.DSMT4">
                  <p:embed/>
                  <p:pic>
                    <p:nvPicPr>
                      <p:cNvPr id="90" name="对象 89"/>
                      <p:cNvPicPr/>
                      <p:nvPr/>
                    </p:nvPicPr>
                    <p:blipFill>
                      <a:blip r:embed="rId4"/>
                      <a:stretch>
                        <a:fillRect/>
                      </a:stretch>
                    </p:blipFill>
                    <p:spPr>
                      <a:xfrm>
                        <a:off x="1954076" y="3300395"/>
                        <a:ext cx="1368152" cy="550996"/>
                      </a:xfrm>
                      <a:prstGeom prst="rect">
                        <a:avLst/>
                      </a:prstGeom>
                    </p:spPr>
                  </p:pic>
                </p:oleObj>
              </mc:Fallback>
            </mc:AlternateContent>
          </a:graphicData>
        </a:graphic>
      </p:graphicFrame>
      <p:sp>
        <p:nvSpPr>
          <p:cNvPr id="101" name="文本框 100"/>
          <p:cNvSpPr txBox="1"/>
          <p:nvPr/>
        </p:nvSpPr>
        <p:spPr>
          <a:xfrm>
            <a:off x="160218" y="3987894"/>
            <a:ext cx="8391054" cy="648072"/>
          </a:xfrm>
          <a:prstGeom prst="rect">
            <a:avLst/>
          </a:prstGeom>
          <a:noFill/>
        </p:spPr>
        <p:txBody>
          <a:bodyPr wrap="square" rtlCol="0">
            <a:noAutofit/>
          </a:bodyPr>
          <a:lstStyle/>
          <a:p>
            <a:pPr algn="just">
              <a:lnSpc>
                <a:spcPct val="110000"/>
              </a:lnSpc>
              <a:spcBef>
                <a:spcPts val="0"/>
              </a:spcBef>
              <a:spcAft>
                <a:spcPts val="600"/>
              </a:spcAft>
              <a:buClr>
                <a:schemeClr val="tx1"/>
              </a:buClr>
            </a:pPr>
            <a:r>
              <a:rPr lang="zh-CN" altLang="en-US" sz="1600" b="1" dirty="0">
                <a:latin typeface="Times New Roman" pitchFamily="18" charset="0"/>
                <a:ea typeface="微软雅黑" panose="020B0503020204020204" pitchFamily="34" charset="-122"/>
                <a:cs typeface="Times New Roman" pitchFamily="18" charset="0"/>
              </a:rPr>
              <a:t>其中，</a:t>
            </a:r>
            <a:r>
              <a:rPr lang="en-US" altLang="zh-CN" sz="1600" b="1" dirty="0">
                <a:latin typeface="Times New Roman" pitchFamily="18" charset="0"/>
                <a:ea typeface="微软雅黑" panose="020B0503020204020204" pitchFamily="34" charset="-122"/>
                <a:cs typeface="Times New Roman" pitchFamily="18" charset="0"/>
              </a:rPr>
              <a:t>m</a:t>
            </a:r>
            <a:r>
              <a:rPr lang="zh-CN" altLang="en-US" sz="1600" b="1" dirty="0">
                <a:latin typeface="Times New Roman" pitchFamily="18" charset="0"/>
                <a:ea typeface="微软雅黑" panose="020B0503020204020204" pitchFamily="34" charset="-122"/>
                <a:cs typeface="Times New Roman" pitchFamily="18" charset="0"/>
              </a:rPr>
              <a:t>是物体质量，</a:t>
            </a:r>
            <a:r>
              <a:rPr lang="en-US" altLang="zh-CN" sz="1600" b="1" i="1" dirty="0">
                <a:latin typeface="Times New Roman" pitchFamily="18" charset="0"/>
                <a:ea typeface="微软雅黑" panose="020B0503020204020204" pitchFamily="34" charset="-122"/>
                <a:cs typeface="Times New Roman" pitchFamily="18" charset="0"/>
              </a:rPr>
              <a:t>A</a:t>
            </a:r>
            <a:r>
              <a:rPr lang="zh-CN" altLang="en-US" sz="1600" b="1" dirty="0">
                <a:latin typeface="Times New Roman" pitchFamily="18" charset="0"/>
                <a:ea typeface="微软雅黑" panose="020B0503020204020204" pitchFamily="34" charset="-122"/>
                <a:cs typeface="Times New Roman" pitchFamily="18" charset="0"/>
              </a:rPr>
              <a:t>为非惯性系加速度。</a:t>
            </a:r>
          </a:p>
        </p:txBody>
      </p:sp>
      <p:cxnSp>
        <p:nvCxnSpPr>
          <p:cNvPr id="11" name="直接箭头连接符 10"/>
          <p:cNvCxnSpPr/>
          <p:nvPr/>
        </p:nvCxnSpPr>
        <p:spPr>
          <a:xfrm>
            <a:off x="2267744" y="4077072"/>
            <a:ext cx="144016" cy="0"/>
          </a:xfrm>
          <a:prstGeom prst="straightConnector1">
            <a:avLst/>
          </a:prstGeom>
          <a:ln>
            <a:headEnd w="sm" len="sm"/>
            <a:tailEnd type="triangle" w="sm" len="sm"/>
          </a:ln>
        </p:spPr>
        <p:style>
          <a:lnRef idx="1">
            <a:schemeClr val="dk1"/>
          </a:lnRef>
          <a:fillRef idx="0">
            <a:schemeClr val="dk1"/>
          </a:fillRef>
          <a:effectRef idx="0">
            <a:schemeClr val="dk1"/>
          </a:effectRef>
          <a:fontRef idx="minor">
            <a:schemeClr val="tx1"/>
          </a:fontRef>
        </p:style>
      </p:cxnSp>
      <p:grpSp>
        <p:nvGrpSpPr>
          <p:cNvPr id="6" name="组合 5">
            <a:extLst>
              <a:ext uri="{FF2B5EF4-FFF2-40B4-BE49-F238E27FC236}">
                <a16:creationId xmlns:a16="http://schemas.microsoft.com/office/drawing/2014/main" id="{9335D595-6816-40E6-AC45-8B7D454C4898}"/>
              </a:ext>
            </a:extLst>
          </p:cNvPr>
          <p:cNvGrpSpPr/>
          <p:nvPr/>
        </p:nvGrpSpPr>
        <p:grpSpPr>
          <a:xfrm>
            <a:off x="129646" y="4584554"/>
            <a:ext cx="4675107" cy="2372838"/>
            <a:chOff x="129646" y="4584554"/>
            <a:chExt cx="4675107" cy="2372838"/>
          </a:xfrm>
        </p:grpSpPr>
        <p:sp>
          <p:nvSpPr>
            <p:cNvPr id="112" name="文本框 111"/>
            <p:cNvSpPr txBox="1"/>
            <p:nvPr/>
          </p:nvSpPr>
          <p:spPr>
            <a:xfrm>
              <a:off x="663858" y="4589639"/>
              <a:ext cx="3548968" cy="648072"/>
            </a:xfrm>
            <a:prstGeom prst="rect">
              <a:avLst/>
            </a:prstGeom>
            <a:noFill/>
          </p:spPr>
          <p:txBody>
            <a:bodyPr wrap="square" rtlCol="0">
              <a:noAutofit/>
            </a:bodyPr>
            <a:lstStyle/>
            <a:p>
              <a:pPr algn="just">
                <a:lnSpc>
                  <a:spcPct val="110000"/>
                </a:lnSpc>
                <a:spcBef>
                  <a:spcPts val="0"/>
                </a:spcBef>
                <a:spcAft>
                  <a:spcPts val="600"/>
                </a:spcAft>
                <a:buClr>
                  <a:schemeClr val="tx1"/>
                </a:buClr>
              </a:pPr>
              <a:r>
                <a:rPr lang="zh-CN" altLang="en-US" sz="2000" b="1" dirty="0">
                  <a:latin typeface="Times New Roman" pitchFamily="18" charset="0"/>
                  <a:ea typeface="微软雅黑" panose="020B0503020204020204" pitchFamily="34" charset="-122"/>
                  <a:cs typeface="Times New Roman" pitchFamily="18" charset="0"/>
                </a:rPr>
                <a:t>怎么理解惯性力是</a:t>
              </a:r>
              <a:r>
                <a:rPr lang="zh-CN" altLang="en-US" sz="2000" b="1" dirty="0">
                  <a:solidFill>
                    <a:srgbClr val="FF0000"/>
                  </a:solidFill>
                  <a:latin typeface="Times New Roman" pitchFamily="18" charset="0"/>
                  <a:ea typeface="微软雅黑" panose="020B0503020204020204" pitchFamily="34" charset="-122"/>
                  <a:cs typeface="Times New Roman" pitchFamily="18" charset="0"/>
                </a:rPr>
                <a:t>假想</a:t>
              </a:r>
              <a:r>
                <a:rPr lang="zh-CN" altLang="en-US" sz="2000" b="1" dirty="0">
                  <a:latin typeface="Times New Roman" pitchFamily="18" charset="0"/>
                  <a:ea typeface="微软雅黑" panose="020B0503020204020204" pitchFamily="34" charset="-122"/>
                  <a:cs typeface="Times New Roman" pitchFamily="18" charset="0"/>
                </a:rPr>
                <a:t>的</a:t>
              </a:r>
              <a:r>
                <a:rPr lang="zh-CN" altLang="en-US" sz="2000" b="1" dirty="0">
                  <a:solidFill>
                    <a:srgbClr val="FF0000"/>
                  </a:solidFill>
                  <a:latin typeface="Times New Roman" pitchFamily="18" charset="0"/>
                  <a:ea typeface="微软雅黑" panose="020B0503020204020204" pitchFamily="34" charset="-122"/>
                  <a:cs typeface="Times New Roman" pitchFamily="18" charset="0"/>
                </a:rPr>
                <a:t>力</a:t>
              </a:r>
              <a:r>
                <a:rPr lang="zh-CN" altLang="en-US" sz="2000" b="1" dirty="0">
                  <a:latin typeface="Times New Roman" pitchFamily="18" charset="0"/>
                  <a:ea typeface="微软雅黑" panose="020B0503020204020204" pitchFamily="34" charset="-122"/>
                  <a:cs typeface="Times New Roman" pitchFamily="18" charset="0"/>
                </a:rPr>
                <a:t>？</a:t>
              </a:r>
            </a:p>
          </p:txBody>
        </p:sp>
        <p:sp>
          <p:nvSpPr>
            <p:cNvPr id="14" name="矩形 13"/>
            <p:cNvSpPr/>
            <p:nvPr/>
          </p:nvSpPr>
          <p:spPr>
            <a:xfrm>
              <a:off x="2745153" y="4584555"/>
              <a:ext cx="577075" cy="428621"/>
            </a:xfrm>
            <a:prstGeom prst="rect">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03" name="矩形 102"/>
            <p:cNvSpPr/>
            <p:nvPr/>
          </p:nvSpPr>
          <p:spPr>
            <a:xfrm>
              <a:off x="3544613" y="4584554"/>
              <a:ext cx="281255" cy="428621"/>
            </a:xfrm>
            <a:prstGeom prst="rect">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05" name="文本框 104"/>
            <p:cNvSpPr txBox="1"/>
            <p:nvPr/>
          </p:nvSpPr>
          <p:spPr>
            <a:xfrm>
              <a:off x="160218" y="5301418"/>
              <a:ext cx="2472611" cy="1655974"/>
            </a:xfrm>
            <a:prstGeom prst="rect">
              <a:avLst/>
            </a:prstGeom>
            <a:noFill/>
          </p:spPr>
          <p:txBody>
            <a:bodyPr wrap="square" rtlCol="0">
              <a:noAutofit/>
            </a:bodyPr>
            <a:lstStyle/>
            <a:p>
              <a:pPr algn="just">
                <a:lnSpc>
                  <a:spcPct val="110000"/>
                </a:lnSpc>
                <a:spcBef>
                  <a:spcPts val="0"/>
                </a:spcBef>
                <a:spcAft>
                  <a:spcPts val="600"/>
                </a:spcAft>
                <a:buClr>
                  <a:schemeClr val="tx1"/>
                </a:buClr>
              </a:pPr>
              <a:r>
                <a:rPr lang="zh-CN" altLang="en-US" sz="1600" b="1" dirty="0">
                  <a:solidFill>
                    <a:srgbClr val="FF0000"/>
                  </a:solidFill>
                  <a:latin typeface="Times New Roman" pitchFamily="18" charset="0"/>
                  <a:ea typeface="微软雅黑" panose="020B0503020204020204" pitchFamily="34" charset="-122"/>
                  <a:cs typeface="Times New Roman" pitchFamily="18" charset="0"/>
                </a:rPr>
                <a:t>惯性力没有施力物，不是真实存在的力。</a:t>
              </a:r>
              <a:endParaRPr lang="en-US" altLang="zh-CN" sz="1600" b="1" dirty="0">
                <a:solidFill>
                  <a:srgbClr val="FF0000"/>
                </a:solidFill>
                <a:latin typeface="Times New Roman" pitchFamily="18" charset="0"/>
                <a:ea typeface="微软雅黑" panose="020B0503020204020204" pitchFamily="34" charset="-122"/>
                <a:cs typeface="Times New Roman" pitchFamily="18" charset="0"/>
              </a:endParaRPr>
            </a:p>
            <a:p>
              <a:pPr algn="just">
                <a:lnSpc>
                  <a:spcPct val="110000"/>
                </a:lnSpc>
                <a:spcBef>
                  <a:spcPts val="0"/>
                </a:spcBef>
                <a:spcAft>
                  <a:spcPts val="600"/>
                </a:spcAft>
                <a:buClr>
                  <a:schemeClr val="tx1"/>
                </a:buClr>
              </a:pPr>
              <a:r>
                <a:rPr lang="zh-CN" altLang="en-US" sz="1600" b="1" dirty="0">
                  <a:solidFill>
                    <a:srgbClr val="FF0000"/>
                  </a:solidFill>
                  <a:latin typeface="Times New Roman" pitchFamily="18" charset="0"/>
                  <a:ea typeface="微软雅黑" panose="020B0503020204020204" pitchFamily="34" charset="-122"/>
                  <a:cs typeface="Times New Roman" pitchFamily="18" charset="0"/>
                </a:rPr>
                <a:t>牛顿第三定律在非惯性系中（对于惯性力）不适用。</a:t>
              </a:r>
            </a:p>
          </p:txBody>
        </p:sp>
        <p:sp>
          <p:nvSpPr>
            <p:cNvPr id="108" name="矩形 107"/>
            <p:cNvSpPr/>
            <p:nvPr/>
          </p:nvSpPr>
          <p:spPr>
            <a:xfrm>
              <a:off x="129646" y="5321656"/>
              <a:ext cx="2503183" cy="1268768"/>
            </a:xfrm>
            <a:prstGeom prst="rect">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pSp>
          <p:nvGrpSpPr>
            <p:cNvPr id="18" name="组合 17"/>
            <p:cNvGrpSpPr/>
            <p:nvPr/>
          </p:nvGrpSpPr>
          <p:grpSpPr>
            <a:xfrm>
              <a:off x="2905898" y="5525740"/>
              <a:ext cx="1898855" cy="1123967"/>
              <a:chOff x="2760438" y="5301417"/>
              <a:chExt cx="1898855" cy="1123967"/>
            </a:xfrm>
          </p:grpSpPr>
          <p:sp>
            <p:nvSpPr>
              <p:cNvPr id="110" name="矩形 109"/>
              <p:cNvSpPr/>
              <p:nvPr/>
            </p:nvSpPr>
            <p:spPr>
              <a:xfrm>
                <a:off x="2760438" y="5301417"/>
                <a:ext cx="1898855" cy="1064683"/>
              </a:xfrm>
              <a:prstGeom prst="rect">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11" name="文本框 110"/>
              <p:cNvSpPr txBox="1"/>
              <p:nvPr/>
            </p:nvSpPr>
            <p:spPr>
              <a:xfrm>
                <a:off x="2791010" y="5380939"/>
                <a:ext cx="1868283" cy="1044445"/>
              </a:xfrm>
              <a:prstGeom prst="rect">
                <a:avLst/>
              </a:prstGeom>
              <a:noFill/>
            </p:spPr>
            <p:txBody>
              <a:bodyPr wrap="square" rtlCol="0">
                <a:noAutofit/>
              </a:bodyPr>
              <a:lstStyle/>
              <a:p>
                <a:pPr algn="just">
                  <a:lnSpc>
                    <a:spcPct val="110000"/>
                  </a:lnSpc>
                  <a:spcBef>
                    <a:spcPts val="0"/>
                  </a:spcBef>
                  <a:spcAft>
                    <a:spcPts val="600"/>
                  </a:spcAft>
                  <a:buClr>
                    <a:schemeClr val="tx1"/>
                  </a:buClr>
                </a:pPr>
                <a:r>
                  <a:rPr lang="zh-CN" altLang="en-US" sz="1600" b="1" dirty="0">
                    <a:solidFill>
                      <a:srgbClr val="FF0000"/>
                    </a:solidFill>
                    <a:latin typeface="Times New Roman" pitchFamily="18" charset="0"/>
                    <a:ea typeface="微软雅黑" panose="020B0503020204020204" pitchFamily="34" charset="-122"/>
                    <a:cs typeface="Times New Roman" pitchFamily="18" charset="0"/>
                  </a:rPr>
                  <a:t>在非惯性系中，惯性力具有“真实”力一样的效果。</a:t>
                </a:r>
              </a:p>
            </p:txBody>
          </p:sp>
        </p:grpSp>
        <p:cxnSp>
          <p:nvCxnSpPr>
            <p:cNvPr id="22" name="直接连接符 21"/>
            <p:cNvCxnSpPr/>
            <p:nvPr/>
          </p:nvCxnSpPr>
          <p:spPr>
            <a:xfrm flipV="1">
              <a:off x="2438342" y="5028545"/>
              <a:ext cx="509200" cy="293111"/>
            </a:xfrm>
            <a:prstGeom prst="line">
              <a:avLst/>
            </a:prstGeom>
          </p:spPr>
          <p:style>
            <a:lnRef idx="2">
              <a:schemeClr val="accent2"/>
            </a:lnRef>
            <a:fillRef idx="0">
              <a:schemeClr val="accent2"/>
            </a:fillRef>
            <a:effectRef idx="1">
              <a:schemeClr val="accent2"/>
            </a:effectRef>
            <a:fontRef idx="minor">
              <a:schemeClr val="tx1"/>
            </a:fontRef>
          </p:style>
        </p:cxnSp>
        <p:cxnSp>
          <p:nvCxnSpPr>
            <p:cNvPr id="113" name="直接连接符 112"/>
            <p:cNvCxnSpPr>
              <a:cxnSpLocks/>
              <a:stCxn id="110" idx="0"/>
            </p:cNvCxnSpPr>
            <p:nvPr/>
          </p:nvCxnSpPr>
          <p:spPr>
            <a:xfrm flipH="1" flipV="1">
              <a:off x="3725294" y="5018652"/>
              <a:ext cx="130032" cy="507088"/>
            </a:xfrm>
            <a:prstGeom prst="line">
              <a:avLst/>
            </a:prstGeom>
          </p:spPr>
          <p:style>
            <a:lnRef idx="2">
              <a:schemeClr val="accent2"/>
            </a:lnRef>
            <a:fillRef idx="0">
              <a:schemeClr val="accent2"/>
            </a:fillRef>
            <a:effectRef idx="1">
              <a:schemeClr val="accent2"/>
            </a:effectRef>
            <a:fontRef idx="minor">
              <a:schemeClr val="tx1"/>
            </a:fontRef>
          </p:style>
        </p:cxnSp>
      </p:grpSp>
      <p:sp>
        <p:nvSpPr>
          <p:cNvPr id="80" name="文本框 79">
            <a:extLst>
              <a:ext uri="{FF2B5EF4-FFF2-40B4-BE49-F238E27FC236}">
                <a16:creationId xmlns:a16="http://schemas.microsoft.com/office/drawing/2014/main" id="{A92CB5F1-CC3D-4E77-A004-B3E3AA77D179}"/>
              </a:ext>
            </a:extLst>
          </p:cNvPr>
          <p:cNvSpPr txBox="1"/>
          <p:nvPr/>
        </p:nvSpPr>
        <p:spPr>
          <a:xfrm>
            <a:off x="6928854" y="2121612"/>
            <a:ext cx="491897" cy="419719"/>
          </a:xfrm>
          <a:prstGeom prst="rect">
            <a:avLst/>
          </a:prstGeom>
          <a:noFill/>
        </p:spPr>
        <p:txBody>
          <a:bodyPr wrap="square" rtlCol="0">
            <a:noAutofit/>
          </a:bodyPr>
          <a:lstStyle/>
          <a:p>
            <a:pPr algn="ctr">
              <a:lnSpc>
                <a:spcPct val="110000"/>
              </a:lnSpc>
              <a:spcBef>
                <a:spcPts val="0"/>
              </a:spcBef>
              <a:spcAft>
                <a:spcPts val="600"/>
              </a:spcAft>
              <a:buClr>
                <a:schemeClr val="tx1"/>
              </a:buClr>
            </a:pPr>
            <a:r>
              <a:rPr lang="en-US" altLang="zh-CN" sz="2400" b="1" dirty="0">
                <a:latin typeface="Times New Roman" pitchFamily="18" charset="0"/>
                <a:ea typeface="微软雅黑" panose="020B0503020204020204" pitchFamily="34" charset="-122"/>
                <a:cs typeface="Times New Roman" pitchFamily="18" charset="0"/>
              </a:rPr>
              <a:t>A</a:t>
            </a:r>
            <a:endParaRPr lang="zh-CN" altLang="en-US" sz="2400" b="1" dirty="0">
              <a:latin typeface="Times New Roman" pitchFamily="18" charset="0"/>
              <a:ea typeface="微软雅黑" panose="020B0503020204020204" pitchFamily="34" charset="-122"/>
              <a:cs typeface="Times New Roman" pitchFamily="18" charset="0"/>
            </a:endParaRPr>
          </a:p>
        </p:txBody>
      </p:sp>
      <p:cxnSp>
        <p:nvCxnSpPr>
          <p:cNvPr id="81" name="直接箭头连接符 80">
            <a:extLst>
              <a:ext uri="{FF2B5EF4-FFF2-40B4-BE49-F238E27FC236}">
                <a16:creationId xmlns:a16="http://schemas.microsoft.com/office/drawing/2014/main" id="{0475BEC8-CAB1-4106-A9F1-5656A7A2515E}"/>
              </a:ext>
            </a:extLst>
          </p:cNvPr>
          <p:cNvCxnSpPr>
            <a:cxnSpLocks/>
          </p:cNvCxnSpPr>
          <p:nvPr/>
        </p:nvCxnSpPr>
        <p:spPr>
          <a:xfrm flipV="1">
            <a:off x="8466845" y="2284823"/>
            <a:ext cx="206016" cy="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nvGrpSpPr>
          <p:cNvPr id="17" name="组合 16">
            <a:extLst>
              <a:ext uri="{FF2B5EF4-FFF2-40B4-BE49-F238E27FC236}">
                <a16:creationId xmlns:a16="http://schemas.microsoft.com/office/drawing/2014/main" id="{42802E90-D301-4ADF-AED4-F03ABEE08B13}"/>
              </a:ext>
            </a:extLst>
          </p:cNvPr>
          <p:cNvGrpSpPr/>
          <p:nvPr/>
        </p:nvGrpSpPr>
        <p:grpSpPr>
          <a:xfrm>
            <a:off x="5473145" y="3940110"/>
            <a:ext cx="3431413" cy="3235862"/>
            <a:chOff x="5473145" y="3940110"/>
            <a:chExt cx="3431413" cy="3235862"/>
          </a:xfrm>
        </p:grpSpPr>
        <p:graphicFrame>
          <p:nvGraphicFramePr>
            <p:cNvPr id="43" name="对象 42"/>
            <p:cNvGraphicFramePr>
              <a:graphicFrameLocks noChangeAspect="1"/>
            </p:cNvGraphicFramePr>
            <p:nvPr/>
          </p:nvGraphicFramePr>
          <p:xfrm>
            <a:off x="7023371" y="6434275"/>
            <a:ext cx="1881187" cy="469900"/>
          </p:xfrm>
          <a:graphic>
            <a:graphicData uri="http://schemas.openxmlformats.org/presentationml/2006/ole">
              <mc:AlternateContent xmlns:mc="http://schemas.openxmlformats.org/markup-compatibility/2006">
                <mc:Choice xmlns:v="urn:schemas-microsoft-com:vml" Requires="v">
                  <p:oleObj name="Equation" r:id="rId6" imgW="1015920" imgH="253800" progId="Equation.DSMT4">
                    <p:embed/>
                  </p:oleObj>
                </mc:Choice>
                <mc:Fallback>
                  <p:oleObj name="Equation" r:id="rId6" imgW="1015920" imgH="253800" progId="Equation.DSMT4">
                    <p:embed/>
                    <p:pic>
                      <p:nvPicPr>
                        <p:cNvPr id="43" name="对象 42"/>
                        <p:cNvPicPr/>
                        <p:nvPr/>
                      </p:nvPicPr>
                      <p:blipFill>
                        <a:blip r:embed="rId7"/>
                        <a:stretch>
                          <a:fillRect/>
                        </a:stretch>
                      </p:blipFill>
                      <p:spPr>
                        <a:xfrm>
                          <a:off x="7023371" y="6434275"/>
                          <a:ext cx="1881187" cy="469900"/>
                        </a:xfrm>
                        <a:prstGeom prst="rect">
                          <a:avLst/>
                        </a:prstGeom>
                      </p:spPr>
                    </p:pic>
                  </p:oleObj>
                </mc:Fallback>
              </mc:AlternateContent>
            </a:graphicData>
          </a:graphic>
        </p:graphicFrame>
        <p:sp>
          <p:nvSpPr>
            <p:cNvPr id="79" name="文本框 78">
              <a:extLst>
                <a:ext uri="{FF2B5EF4-FFF2-40B4-BE49-F238E27FC236}">
                  <a16:creationId xmlns:a16="http://schemas.microsoft.com/office/drawing/2014/main" id="{10E0DE22-ED73-47D4-9419-320AF51EC017}"/>
                </a:ext>
              </a:extLst>
            </p:cNvPr>
            <p:cNvSpPr txBox="1"/>
            <p:nvPr/>
          </p:nvSpPr>
          <p:spPr>
            <a:xfrm>
              <a:off x="5700747" y="6527900"/>
              <a:ext cx="1669252" cy="648072"/>
            </a:xfrm>
            <a:prstGeom prst="rect">
              <a:avLst/>
            </a:prstGeom>
            <a:noFill/>
          </p:spPr>
          <p:txBody>
            <a:bodyPr wrap="square" rtlCol="0">
              <a:noAutofit/>
            </a:bodyPr>
            <a:lstStyle/>
            <a:p>
              <a:pPr algn="just">
                <a:lnSpc>
                  <a:spcPct val="110000"/>
                </a:lnSpc>
                <a:spcBef>
                  <a:spcPts val="0"/>
                </a:spcBef>
                <a:spcAft>
                  <a:spcPts val="600"/>
                </a:spcAft>
                <a:buClr>
                  <a:schemeClr val="tx1"/>
                </a:buClr>
              </a:pPr>
              <a:r>
                <a:rPr lang="zh-CN" altLang="en-US" sz="1600" b="1" dirty="0">
                  <a:latin typeface="Times New Roman" pitchFamily="18" charset="0"/>
                  <a:ea typeface="微软雅黑" panose="020B0503020204020204" pitchFamily="34" charset="-122"/>
                  <a:cs typeface="Times New Roman" pitchFamily="18" charset="0"/>
                </a:rPr>
                <a:t>对于该例子：</a:t>
              </a:r>
            </a:p>
          </p:txBody>
        </p:sp>
        <p:grpSp>
          <p:nvGrpSpPr>
            <p:cNvPr id="16" name="组合 15">
              <a:extLst>
                <a:ext uri="{FF2B5EF4-FFF2-40B4-BE49-F238E27FC236}">
                  <a16:creationId xmlns:a16="http://schemas.microsoft.com/office/drawing/2014/main" id="{6B978A4A-AE7C-4FC8-A37B-2D60B9AA768E}"/>
                </a:ext>
              </a:extLst>
            </p:cNvPr>
            <p:cNvGrpSpPr/>
            <p:nvPr/>
          </p:nvGrpSpPr>
          <p:grpSpPr>
            <a:xfrm>
              <a:off x="5473145" y="3940110"/>
              <a:ext cx="3431413" cy="2732498"/>
              <a:chOff x="5473145" y="3940110"/>
              <a:chExt cx="3431413" cy="2732498"/>
            </a:xfrm>
          </p:grpSpPr>
          <p:grpSp>
            <p:nvGrpSpPr>
              <p:cNvPr id="5" name="组合 4">
                <a:extLst>
                  <a:ext uri="{FF2B5EF4-FFF2-40B4-BE49-F238E27FC236}">
                    <a16:creationId xmlns:a16="http://schemas.microsoft.com/office/drawing/2014/main" id="{89472254-0B62-4929-979E-188ABB90FA34}"/>
                  </a:ext>
                </a:extLst>
              </p:cNvPr>
              <p:cNvGrpSpPr/>
              <p:nvPr/>
            </p:nvGrpSpPr>
            <p:grpSpPr>
              <a:xfrm>
                <a:off x="5473145" y="3940110"/>
                <a:ext cx="3431413" cy="2732498"/>
                <a:chOff x="5476970" y="1736074"/>
                <a:chExt cx="3431413" cy="2732498"/>
              </a:xfrm>
            </p:grpSpPr>
            <p:sp>
              <p:nvSpPr>
                <p:cNvPr id="94" name="文本框 93"/>
                <p:cNvSpPr txBox="1"/>
                <p:nvPr/>
              </p:nvSpPr>
              <p:spPr>
                <a:xfrm>
                  <a:off x="5479515" y="2109297"/>
                  <a:ext cx="3220547" cy="648072"/>
                </a:xfrm>
                <a:prstGeom prst="rect">
                  <a:avLst/>
                </a:prstGeom>
                <a:noFill/>
              </p:spPr>
              <p:txBody>
                <a:bodyPr wrap="square" rtlCol="0">
                  <a:noAutofit/>
                </a:bodyPr>
                <a:lstStyle/>
                <a:p>
                  <a:pPr algn="just">
                    <a:lnSpc>
                      <a:spcPct val="110000"/>
                    </a:lnSpc>
                    <a:spcBef>
                      <a:spcPts val="0"/>
                    </a:spcBef>
                    <a:spcAft>
                      <a:spcPts val="600"/>
                    </a:spcAft>
                    <a:buClr>
                      <a:schemeClr val="tx1"/>
                    </a:buClr>
                  </a:pPr>
                  <a:r>
                    <a:rPr lang="zh-CN" altLang="en-US" sz="1600" b="1" dirty="0">
                      <a:latin typeface="Times New Roman" pitchFamily="18" charset="0"/>
                      <a:ea typeface="微软雅黑" panose="020B0503020204020204" pitchFamily="34" charset="-122"/>
                      <a:cs typeface="Times New Roman" pitchFamily="18" charset="0"/>
                    </a:rPr>
                    <a:t>在惯性系中：物块受真实的力为</a:t>
                  </a:r>
                </a:p>
              </p:txBody>
            </p:sp>
            <p:graphicFrame>
              <p:nvGraphicFramePr>
                <p:cNvPr id="40" name="对象 39"/>
                <p:cNvGraphicFramePr>
                  <a:graphicFrameLocks noChangeAspect="1"/>
                </p:cNvGraphicFramePr>
                <p:nvPr/>
              </p:nvGraphicFramePr>
              <p:xfrm>
                <a:off x="6411283" y="2712635"/>
                <a:ext cx="1722437" cy="485775"/>
              </p:xfrm>
              <a:graphic>
                <a:graphicData uri="http://schemas.openxmlformats.org/presentationml/2006/ole">
                  <mc:AlternateContent xmlns:mc="http://schemas.openxmlformats.org/markup-compatibility/2006">
                    <mc:Choice xmlns:v="urn:schemas-microsoft-com:vml" Requires="v">
                      <p:oleObj name="Equation" r:id="rId8" imgW="901440" imgH="253800" progId="Equation.DSMT4">
                        <p:embed/>
                      </p:oleObj>
                    </mc:Choice>
                    <mc:Fallback>
                      <p:oleObj name="Equation" r:id="rId8" imgW="901440" imgH="253800" progId="Equation.DSMT4">
                        <p:embed/>
                        <p:pic>
                          <p:nvPicPr>
                            <p:cNvPr id="40" name="对象 39"/>
                            <p:cNvPicPr/>
                            <p:nvPr/>
                          </p:nvPicPr>
                          <p:blipFill>
                            <a:blip r:embed="rId9"/>
                            <a:stretch>
                              <a:fillRect/>
                            </a:stretch>
                          </p:blipFill>
                          <p:spPr>
                            <a:xfrm>
                              <a:off x="6411283" y="2712635"/>
                              <a:ext cx="1722437" cy="485775"/>
                            </a:xfrm>
                            <a:prstGeom prst="rect">
                              <a:avLst/>
                            </a:prstGeom>
                          </p:spPr>
                        </p:pic>
                      </p:oleObj>
                    </mc:Fallback>
                  </mc:AlternateContent>
                </a:graphicData>
              </a:graphic>
            </p:graphicFrame>
            <p:graphicFrame>
              <p:nvGraphicFramePr>
                <p:cNvPr id="114" name="对象 113"/>
                <p:cNvGraphicFramePr>
                  <a:graphicFrameLocks noChangeAspect="1"/>
                </p:cNvGraphicFramePr>
                <p:nvPr/>
              </p:nvGraphicFramePr>
              <p:xfrm>
                <a:off x="6424274" y="3151272"/>
                <a:ext cx="1649413" cy="485775"/>
              </p:xfrm>
              <a:graphic>
                <a:graphicData uri="http://schemas.openxmlformats.org/presentationml/2006/ole">
                  <mc:AlternateContent xmlns:mc="http://schemas.openxmlformats.org/markup-compatibility/2006">
                    <mc:Choice xmlns:v="urn:schemas-microsoft-com:vml" Requires="v">
                      <p:oleObj name="Equation" r:id="rId10" imgW="863280" imgH="253800" progId="Equation.DSMT4">
                        <p:embed/>
                      </p:oleObj>
                    </mc:Choice>
                    <mc:Fallback>
                      <p:oleObj name="Equation" r:id="rId10" imgW="863280" imgH="253800" progId="Equation.DSMT4">
                        <p:embed/>
                        <p:pic>
                          <p:nvPicPr>
                            <p:cNvPr id="114" name="对象 113"/>
                            <p:cNvPicPr/>
                            <p:nvPr/>
                          </p:nvPicPr>
                          <p:blipFill>
                            <a:blip r:embed="rId11"/>
                            <a:stretch>
                              <a:fillRect/>
                            </a:stretch>
                          </p:blipFill>
                          <p:spPr>
                            <a:xfrm>
                              <a:off x="6424274" y="3151272"/>
                              <a:ext cx="1649413" cy="485775"/>
                            </a:xfrm>
                            <a:prstGeom prst="rect">
                              <a:avLst/>
                            </a:prstGeom>
                          </p:spPr>
                        </p:pic>
                      </p:oleObj>
                    </mc:Fallback>
                  </mc:AlternateContent>
                </a:graphicData>
              </a:graphic>
            </p:graphicFrame>
            <p:graphicFrame>
              <p:nvGraphicFramePr>
                <p:cNvPr id="115" name="对象 114"/>
                <p:cNvGraphicFramePr>
                  <a:graphicFrameLocks noChangeAspect="1"/>
                </p:cNvGraphicFramePr>
                <p:nvPr/>
              </p:nvGraphicFramePr>
              <p:xfrm>
                <a:off x="6998587" y="3722775"/>
                <a:ext cx="1649412" cy="487362"/>
              </p:xfrm>
              <a:graphic>
                <a:graphicData uri="http://schemas.openxmlformats.org/presentationml/2006/ole">
                  <mc:AlternateContent xmlns:mc="http://schemas.openxmlformats.org/markup-compatibility/2006">
                    <mc:Choice xmlns:v="urn:schemas-microsoft-com:vml" Requires="v">
                      <p:oleObj name="Equation" r:id="rId12" imgW="863280" imgH="253800" progId="Equation.DSMT4">
                        <p:embed/>
                      </p:oleObj>
                    </mc:Choice>
                    <mc:Fallback>
                      <p:oleObj name="Equation" r:id="rId12" imgW="863280" imgH="253800" progId="Equation.DSMT4">
                        <p:embed/>
                        <p:pic>
                          <p:nvPicPr>
                            <p:cNvPr id="115" name="对象 114"/>
                            <p:cNvPicPr/>
                            <p:nvPr/>
                          </p:nvPicPr>
                          <p:blipFill>
                            <a:blip r:embed="rId13"/>
                            <a:stretch>
                              <a:fillRect/>
                            </a:stretch>
                          </p:blipFill>
                          <p:spPr>
                            <a:xfrm>
                              <a:off x="6998587" y="3722775"/>
                              <a:ext cx="1649412" cy="487362"/>
                            </a:xfrm>
                            <a:prstGeom prst="rect">
                              <a:avLst/>
                            </a:prstGeom>
                          </p:spPr>
                        </p:pic>
                      </p:oleObj>
                    </mc:Fallback>
                  </mc:AlternateContent>
                </a:graphicData>
              </a:graphic>
            </p:graphicFrame>
            <p:sp>
              <p:nvSpPr>
                <p:cNvPr id="116" name="文本框 115"/>
                <p:cNvSpPr txBox="1"/>
                <p:nvPr/>
              </p:nvSpPr>
              <p:spPr>
                <a:xfrm>
                  <a:off x="5480284" y="3820500"/>
                  <a:ext cx="1669252" cy="648072"/>
                </a:xfrm>
                <a:prstGeom prst="rect">
                  <a:avLst/>
                </a:prstGeom>
                <a:noFill/>
              </p:spPr>
              <p:txBody>
                <a:bodyPr wrap="square" rtlCol="0">
                  <a:noAutofit/>
                </a:bodyPr>
                <a:lstStyle/>
                <a:p>
                  <a:pPr algn="just">
                    <a:lnSpc>
                      <a:spcPct val="110000"/>
                    </a:lnSpc>
                    <a:spcBef>
                      <a:spcPts val="0"/>
                    </a:spcBef>
                    <a:spcAft>
                      <a:spcPts val="600"/>
                    </a:spcAft>
                    <a:buClr>
                      <a:schemeClr val="tx1"/>
                    </a:buClr>
                  </a:pPr>
                  <a:r>
                    <a:rPr lang="zh-CN" altLang="en-US" sz="1600" b="1" dirty="0">
                      <a:latin typeface="Times New Roman" pitchFamily="18" charset="0"/>
                      <a:ea typeface="微软雅黑" panose="020B0503020204020204" pitchFamily="34" charset="-122"/>
                      <a:cs typeface="Times New Roman" pitchFamily="18" charset="0"/>
                    </a:rPr>
                    <a:t>在非惯性系中：</a:t>
                  </a:r>
                </a:p>
              </p:txBody>
            </p:sp>
            <p:sp>
              <p:nvSpPr>
                <p:cNvPr id="41" name="矩形 40"/>
                <p:cNvSpPr/>
                <p:nvPr/>
              </p:nvSpPr>
              <p:spPr>
                <a:xfrm>
                  <a:off x="6131800" y="1746993"/>
                  <a:ext cx="2262158" cy="397032"/>
                </a:xfrm>
                <a:prstGeom prst="rect">
                  <a:avLst/>
                </a:prstGeom>
              </p:spPr>
              <p:txBody>
                <a:bodyPr wrap="none">
                  <a:spAutoFit/>
                </a:bodyPr>
                <a:lstStyle/>
                <a:p>
                  <a:pPr algn="just">
                    <a:lnSpc>
                      <a:spcPct val="110000"/>
                    </a:lnSpc>
                    <a:spcBef>
                      <a:spcPts val="0"/>
                    </a:spcBef>
                    <a:spcAft>
                      <a:spcPts val="600"/>
                    </a:spcAft>
                    <a:buClr>
                      <a:schemeClr val="tx1"/>
                    </a:buClr>
                  </a:pPr>
                  <a:r>
                    <a:rPr lang="zh-CN" altLang="en-US" b="1" dirty="0">
                      <a:solidFill>
                        <a:srgbClr val="FF0000"/>
                      </a:solidFill>
                      <a:latin typeface="Times New Roman" pitchFamily="18" charset="0"/>
                      <a:ea typeface="微软雅黑" panose="020B0503020204020204" pitchFamily="34" charset="-122"/>
                      <a:cs typeface="Times New Roman" pitchFamily="18" charset="0"/>
                    </a:rPr>
                    <a:t>惯性力表达式的推导</a:t>
                  </a:r>
                </a:p>
              </p:txBody>
            </p:sp>
            <p:sp>
              <p:nvSpPr>
                <p:cNvPr id="117" name="矩形 116"/>
                <p:cNvSpPr/>
                <p:nvPr/>
              </p:nvSpPr>
              <p:spPr>
                <a:xfrm>
                  <a:off x="6706192" y="3176739"/>
                  <a:ext cx="677150" cy="428621"/>
                </a:xfrm>
                <a:prstGeom prst="rect">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18" name="矩形 117"/>
                <p:cNvSpPr/>
                <p:nvPr/>
              </p:nvSpPr>
              <p:spPr>
                <a:xfrm>
                  <a:off x="7262879" y="3702673"/>
                  <a:ext cx="677150" cy="469650"/>
                </a:xfrm>
                <a:prstGeom prst="rect">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20" name="矩形 119"/>
                <p:cNvSpPr/>
                <p:nvPr/>
              </p:nvSpPr>
              <p:spPr>
                <a:xfrm>
                  <a:off x="5476970" y="1736074"/>
                  <a:ext cx="3431413" cy="2494165"/>
                </a:xfrm>
                <a:prstGeom prst="rect">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pSp>
          <p:graphicFrame>
            <p:nvGraphicFramePr>
              <p:cNvPr id="4" name="对象 3">
                <a:extLst>
                  <a:ext uri="{FF2B5EF4-FFF2-40B4-BE49-F238E27FC236}">
                    <a16:creationId xmlns:a16="http://schemas.microsoft.com/office/drawing/2014/main" id="{4BDD0F2E-54AA-41E3-BB1F-B9AD238535F9}"/>
                  </a:ext>
                </a:extLst>
              </p:cNvPr>
              <p:cNvGraphicFramePr>
                <a:graphicFrameLocks noChangeAspect="1"/>
              </p:cNvGraphicFramePr>
              <p:nvPr/>
            </p:nvGraphicFramePr>
            <p:xfrm>
              <a:off x="8407365" y="4236767"/>
              <a:ext cx="262022" cy="414868"/>
            </p:xfrm>
            <a:graphic>
              <a:graphicData uri="http://schemas.openxmlformats.org/presentationml/2006/ole">
                <mc:AlternateContent xmlns:mc="http://schemas.openxmlformats.org/markup-compatibility/2006">
                  <mc:Choice xmlns:v="urn:schemas-microsoft-com:vml" Requires="v">
                    <p:oleObj name="Equation" r:id="rId14" imgW="152280" imgH="241200" progId="Equation.DSMT4">
                      <p:embed/>
                    </p:oleObj>
                  </mc:Choice>
                  <mc:Fallback>
                    <p:oleObj name="Equation" r:id="rId14" imgW="152280" imgH="241200" progId="Equation.DSMT4">
                      <p:embed/>
                      <p:pic>
                        <p:nvPicPr>
                          <p:cNvPr id="4" name="对象 3">
                            <a:extLst>
                              <a:ext uri="{FF2B5EF4-FFF2-40B4-BE49-F238E27FC236}">
                                <a16:creationId xmlns:a16="http://schemas.microsoft.com/office/drawing/2014/main" id="{4BDD0F2E-54AA-41E3-BB1F-B9AD238535F9}"/>
                              </a:ext>
                            </a:extLst>
                          </p:cNvPr>
                          <p:cNvPicPr/>
                          <p:nvPr/>
                        </p:nvPicPr>
                        <p:blipFill>
                          <a:blip r:embed="rId15"/>
                          <a:stretch>
                            <a:fillRect/>
                          </a:stretch>
                        </p:blipFill>
                        <p:spPr>
                          <a:xfrm>
                            <a:off x="8407365" y="4236767"/>
                            <a:ext cx="262022" cy="414868"/>
                          </a:xfrm>
                          <a:prstGeom prst="rect">
                            <a:avLst/>
                          </a:prstGeom>
                        </p:spPr>
                      </p:pic>
                    </p:oleObj>
                  </mc:Fallback>
                </mc:AlternateContent>
              </a:graphicData>
            </a:graphic>
          </p:graphicFrame>
          <p:sp>
            <p:nvSpPr>
              <p:cNvPr id="9" name="矩形 8">
                <a:extLst>
                  <a:ext uri="{FF2B5EF4-FFF2-40B4-BE49-F238E27FC236}">
                    <a16:creationId xmlns:a16="http://schemas.microsoft.com/office/drawing/2014/main" id="{6F1A4A54-C62B-434F-B306-CE3B5AE8F5B0}"/>
                  </a:ext>
                </a:extLst>
              </p:cNvPr>
              <p:cNvSpPr/>
              <p:nvPr/>
            </p:nvSpPr>
            <p:spPr>
              <a:xfrm>
                <a:off x="5486965" y="4633195"/>
                <a:ext cx="3159839" cy="338554"/>
              </a:xfrm>
              <a:prstGeom prst="rect">
                <a:avLst/>
              </a:prstGeom>
            </p:spPr>
            <p:txBody>
              <a:bodyPr wrap="none">
                <a:spAutoFit/>
              </a:bodyPr>
              <a:lstStyle/>
              <a:p>
                <a:r>
                  <a:rPr lang="zh-CN" altLang="en-US" sz="1600" b="1" dirty="0">
                    <a:latin typeface="Times New Roman" pitchFamily="18" charset="0"/>
                    <a:ea typeface="微软雅黑" panose="020B0503020204020204" pitchFamily="34" charset="-122"/>
                    <a:cs typeface="Times New Roman" pitchFamily="18" charset="0"/>
                  </a:rPr>
                  <a:t>相对非惯性系加速度为      ，则有</a:t>
                </a:r>
              </a:p>
            </p:txBody>
          </p:sp>
          <p:graphicFrame>
            <p:nvGraphicFramePr>
              <p:cNvPr id="12" name="对象 11">
                <a:extLst>
                  <a:ext uri="{FF2B5EF4-FFF2-40B4-BE49-F238E27FC236}">
                    <a16:creationId xmlns:a16="http://schemas.microsoft.com/office/drawing/2014/main" id="{0B2FBF90-609F-42AC-8C4D-EBA064125414}"/>
                  </a:ext>
                </a:extLst>
              </p:cNvPr>
              <p:cNvGraphicFramePr>
                <a:graphicFrameLocks noChangeAspect="1"/>
              </p:cNvGraphicFramePr>
              <p:nvPr/>
            </p:nvGraphicFramePr>
            <p:xfrm>
              <a:off x="7633833" y="4606886"/>
              <a:ext cx="286745" cy="397032"/>
            </p:xfrm>
            <a:graphic>
              <a:graphicData uri="http://schemas.openxmlformats.org/presentationml/2006/ole">
                <mc:AlternateContent xmlns:mc="http://schemas.openxmlformats.org/markup-compatibility/2006">
                  <mc:Choice xmlns:v="urn:schemas-microsoft-com:vml" Requires="v">
                    <p:oleObj name="Equation" r:id="rId16" imgW="164880" imgH="228600" progId="Equation.DSMT4">
                      <p:embed/>
                    </p:oleObj>
                  </mc:Choice>
                  <mc:Fallback>
                    <p:oleObj name="Equation" r:id="rId16" imgW="164880" imgH="228600" progId="Equation.DSMT4">
                      <p:embed/>
                      <p:pic>
                        <p:nvPicPr>
                          <p:cNvPr id="12" name="对象 11">
                            <a:extLst>
                              <a:ext uri="{FF2B5EF4-FFF2-40B4-BE49-F238E27FC236}">
                                <a16:creationId xmlns:a16="http://schemas.microsoft.com/office/drawing/2014/main" id="{0B2FBF90-609F-42AC-8C4D-EBA064125414}"/>
                              </a:ext>
                            </a:extLst>
                          </p:cNvPr>
                          <p:cNvPicPr/>
                          <p:nvPr/>
                        </p:nvPicPr>
                        <p:blipFill>
                          <a:blip r:embed="rId17"/>
                          <a:stretch>
                            <a:fillRect/>
                          </a:stretch>
                        </p:blipFill>
                        <p:spPr>
                          <a:xfrm>
                            <a:off x="7633833" y="4606886"/>
                            <a:ext cx="286745" cy="397032"/>
                          </a:xfrm>
                          <a:prstGeom prst="rect">
                            <a:avLst/>
                          </a:prstGeom>
                        </p:spPr>
                      </p:pic>
                    </p:oleObj>
                  </mc:Fallback>
                </mc:AlternateContent>
              </a:graphicData>
            </a:graphic>
          </p:graphicFrame>
        </p:grpSp>
      </p:grpSp>
    </p:spTree>
    <p:extLst>
      <p:ext uri="{BB962C8B-B14F-4D97-AF65-F5344CB8AC3E}">
        <p14:creationId xmlns:p14="http://schemas.microsoft.com/office/powerpoint/2010/main" val="754436777"/>
      </p:ext>
    </p:extLst>
  </p:cSld>
  <p:clrMapOvr>
    <a:masterClrMapping/>
  </p:clrMapOvr>
  <p:transition advTm="528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0"/>
                                        </p:tgtEl>
                                      </p:cBhvr>
                                    </p:animEffect>
                                    <p:set>
                                      <p:cBhvr>
                                        <p:cTn id="7" dur="1" fill="hold">
                                          <p:stCondLst>
                                            <p:cond delay="499"/>
                                          </p:stCondLst>
                                        </p:cTn>
                                        <p:tgtEl>
                                          <p:spTgt spid="80"/>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矩形 84"/>
          <p:cNvSpPr/>
          <p:nvPr/>
        </p:nvSpPr>
        <p:spPr>
          <a:xfrm>
            <a:off x="6403852" y="3342238"/>
            <a:ext cx="700265" cy="641172"/>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7" name="矩形 6"/>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8" name="矩形 7"/>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10" name="图片 4">
            <a:extLst>
              <a:ext uri="{FF2B5EF4-FFF2-40B4-BE49-F238E27FC236}">
                <a16:creationId xmlns:a16="http://schemas.microsoft.com/office/drawing/2014/main" id="{D581B58B-2E72-43DE-9B1B-004D714A5AA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标题 1">
            <a:extLst>
              <a:ext uri="{FF2B5EF4-FFF2-40B4-BE49-F238E27FC236}">
                <a16:creationId xmlns:a16="http://schemas.microsoft.com/office/drawing/2014/main" id="{2581602D-5D70-4645-81F7-4227B5F124D9}"/>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dirty="0">
                <a:latin typeface="微软雅黑" panose="020B0503020204020204" pitchFamily="34" charset="-122"/>
                <a:ea typeface="微软雅黑" panose="020B0503020204020204" pitchFamily="34" charset="-122"/>
              </a:rPr>
              <a:t>非惯性系与惯性力</a:t>
            </a:r>
          </a:p>
        </p:txBody>
      </p:sp>
      <p:graphicFrame>
        <p:nvGraphicFramePr>
          <p:cNvPr id="115" name="对象 114"/>
          <p:cNvGraphicFramePr>
            <a:graphicFrameLocks noChangeAspect="1"/>
          </p:cNvGraphicFramePr>
          <p:nvPr/>
        </p:nvGraphicFramePr>
        <p:xfrm>
          <a:off x="2069055" y="5173029"/>
          <a:ext cx="1819275" cy="536575"/>
        </p:xfrm>
        <a:graphic>
          <a:graphicData uri="http://schemas.openxmlformats.org/presentationml/2006/ole">
            <mc:AlternateContent xmlns:mc="http://schemas.openxmlformats.org/markup-compatibility/2006">
              <mc:Choice xmlns:v="urn:schemas-microsoft-com:vml" Requires="v">
                <p:oleObj name="Equation" r:id="rId3" imgW="863280" imgH="253800" progId="Equation.DSMT4">
                  <p:embed/>
                </p:oleObj>
              </mc:Choice>
              <mc:Fallback>
                <p:oleObj name="Equation" r:id="rId3" imgW="863280" imgH="253800" progId="Equation.DSMT4">
                  <p:embed/>
                  <p:pic>
                    <p:nvPicPr>
                      <p:cNvPr id="115" name="对象 114"/>
                      <p:cNvPicPr/>
                      <p:nvPr/>
                    </p:nvPicPr>
                    <p:blipFill>
                      <a:blip r:embed="rId4"/>
                      <a:stretch>
                        <a:fillRect/>
                      </a:stretch>
                    </p:blipFill>
                    <p:spPr>
                      <a:xfrm>
                        <a:off x="2069055" y="5173029"/>
                        <a:ext cx="1819275" cy="536575"/>
                      </a:xfrm>
                      <a:prstGeom prst="rect">
                        <a:avLst/>
                      </a:prstGeom>
                    </p:spPr>
                  </p:pic>
                </p:oleObj>
              </mc:Fallback>
            </mc:AlternateContent>
          </a:graphicData>
        </a:graphic>
      </p:graphicFrame>
      <p:sp>
        <p:nvSpPr>
          <p:cNvPr id="116" name="文本框 115"/>
          <p:cNvSpPr txBox="1"/>
          <p:nvPr/>
        </p:nvSpPr>
        <p:spPr>
          <a:xfrm>
            <a:off x="5220072" y="2733637"/>
            <a:ext cx="3220547" cy="648072"/>
          </a:xfrm>
          <a:prstGeom prst="rect">
            <a:avLst/>
          </a:prstGeom>
          <a:noFill/>
        </p:spPr>
        <p:txBody>
          <a:bodyPr wrap="square" rtlCol="0">
            <a:noAutofit/>
          </a:bodyPr>
          <a:lstStyle/>
          <a:p>
            <a:pPr algn="just">
              <a:lnSpc>
                <a:spcPct val="110000"/>
              </a:lnSpc>
              <a:spcBef>
                <a:spcPts val="0"/>
              </a:spcBef>
              <a:spcAft>
                <a:spcPts val="600"/>
              </a:spcAft>
              <a:buClr>
                <a:schemeClr val="tx1"/>
              </a:buClr>
            </a:pPr>
            <a:r>
              <a:rPr lang="zh-CN" altLang="en-US" sz="1600" b="1" dirty="0">
                <a:latin typeface="Times New Roman" pitchFamily="18" charset="0"/>
                <a:ea typeface="微软雅黑" panose="020B0503020204020204" pitchFamily="34" charset="-122"/>
                <a:cs typeface="Times New Roman" pitchFamily="18" charset="0"/>
              </a:rPr>
              <a:t>在非惯性系中作隔离体力学分析</a:t>
            </a:r>
          </a:p>
        </p:txBody>
      </p:sp>
      <p:grpSp>
        <p:nvGrpSpPr>
          <p:cNvPr id="16" name="组合 15"/>
          <p:cNvGrpSpPr/>
          <p:nvPr/>
        </p:nvGrpSpPr>
        <p:grpSpPr>
          <a:xfrm>
            <a:off x="449943" y="2654576"/>
            <a:ext cx="3656250" cy="1747031"/>
            <a:chOff x="2739733" y="2500619"/>
            <a:chExt cx="3960441" cy="1920328"/>
          </a:xfrm>
        </p:grpSpPr>
        <p:grpSp>
          <p:nvGrpSpPr>
            <p:cNvPr id="9" name="组合 8"/>
            <p:cNvGrpSpPr/>
            <p:nvPr/>
          </p:nvGrpSpPr>
          <p:grpSpPr>
            <a:xfrm>
              <a:off x="2739733" y="2500619"/>
              <a:ext cx="3960441" cy="1920328"/>
              <a:chOff x="2627784" y="2201026"/>
              <a:chExt cx="3960441" cy="1920328"/>
            </a:xfrm>
          </p:grpSpPr>
          <p:sp>
            <p:nvSpPr>
              <p:cNvPr id="50" name="图文框 49"/>
              <p:cNvSpPr/>
              <p:nvPr/>
            </p:nvSpPr>
            <p:spPr>
              <a:xfrm>
                <a:off x="3370366" y="2201026"/>
                <a:ext cx="2475275" cy="1520701"/>
              </a:xfrm>
              <a:prstGeom prst="frame">
                <a:avLst>
                  <a:gd name="adj1" fmla="val 5366"/>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solidFill>
                    <a:schemeClr val="tx1"/>
                  </a:solidFill>
                </a:endParaRPr>
              </a:p>
            </p:txBody>
          </p:sp>
          <p:sp>
            <p:nvSpPr>
              <p:cNvPr id="51" name="椭圆 50"/>
              <p:cNvSpPr/>
              <p:nvPr/>
            </p:nvSpPr>
            <p:spPr>
              <a:xfrm>
                <a:off x="3865422" y="3722513"/>
                <a:ext cx="247527" cy="228105"/>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52" name="椭圆 51"/>
              <p:cNvSpPr/>
              <p:nvPr/>
            </p:nvSpPr>
            <p:spPr>
              <a:xfrm>
                <a:off x="5268077" y="3732326"/>
                <a:ext cx="247527" cy="228105"/>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53" name="矩形 52"/>
              <p:cNvSpPr/>
              <p:nvPr/>
            </p:nvSpPr>
            <p:spPr>
              <a:xfrm>
                <a:off x="4195458" y="2961377"/>
                <a:ext cx="1567674" cy="76035"/>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54" name="矩形 53"/>
              <p:cNvSpPr/>
              <p:nvPr/>
            </p:nvSpPr>
            <p:spPr>
              <a:xfrm rot="5400000">
                <a:off x="4241982" y="3279670"/>
                <a:ext cx="608281" cy="123764"/>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grpSp>
            <p:nvGrpSpPr>
              <p:cNvPr id="92" name="组合 91"/>
              <p:cNvGrpSpPr/>
              <p:nvPr/>
            </p:nvGrpSpPr>
            <p:grpSpPr>
              <a:xfrm>
                <a:off x="2627784" y="3960431"/>
                <a:ext cx="3880163" cy="160923"/>
                <a:chOff x="5018397" y="4817226"/>
                <a:chExt cx="3386324" cy="152400"/>
              </a:xfrm>
            </p:grpSpPr>
            <p:cxnSp>
              <p:nvCxnSpPr>
                <p:cNvPr id="56" name="直接连接符 55"/>
                <p:cNvCxnSpPr/>
                <p:nvPr/>
              </p:nvCxnSpPr>
              <p:spPr>
                <a:xfrm>
                  <a:off x="5018397" y="4817226"/>
                  <a:ext cx="3348372" cy="0"/>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flipH="1" flipV="1">
                  <a:off x="5162413" y="4826520"/>
                  <a:ext cx="152400" cy="143106"/>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flipH="1" flipV="1">
                  <a:off x="5450445" y="4826520"/>
                  <a:ext cx="152400" cy="143106"/>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flipH="1" flipV="1">
                  <a:off x="5751289" y="4826520"/>
                  <a:ext cx="152400" cy="143106"/>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flipH="1" flipV="1">
                  <a:off x="5999054" y="4826520"/>
                  <a:ext cx="152400" cy="143106"/>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flipH="1" flipV="1">
                  <a:off x="6287086" y="4826520"/>
                  <a:ext cx="152400" cy="143106"/>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flipH="1" flipV="1">
                  <a:off x="6587930" y="4826520"/>
                  <a:ext cx="152400" cy="143106"/>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flipH="1" flipV="1">
                  <a:off x="6840537" y="4826520"/>
                  <a:ext cx="152400" cy="143106"/>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flipH="1" flipV="1">
                  <a:off x="7128569" y="4826520"/>
                  <a:ext cx="152400" cy="143106"/>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flipH="1" flipV="1">
                  <a:off x="7429413" y="4826520"/>
                  <a:ext cx="152400" cy="143106"/>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flipH="1" flipV="1">
                  <a:off x="7663445" y="4826520"/>
                  <a:ext cx="152400" cy="143106"/>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67" name="直接连接符 66"/>
                <p:cNvCxnSpPr/>
                <p:nvPr/>
              </p:nvCxnSpPr>
              <p:spPr>
                <a:xfrm flipH="1" flipV="1">
                  <a:off x="7951477" y="4826520"/>
                  <a:ext cx="152400" cy="143106"/>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68" name="直接连接符 67"/>
                <p:cNvCxnSpPr/>
                <p:nvPr/>
              </p:nvCxnSpPr>
              <p:spPr>
                <a:xfrm flipH="1" flipV="1">
                  <a:off x="8252321" y="4826520"/>
                  <a:ext cx="152400" cy="143106"/>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grpSp>
          <p:sp>
            <p:nvSpPr>
              <p:cNvPr id="70" name="文本框 69"/>
              <p:cNvSpPr txBox="1"/>
              <p:nvPr/>
            </p:nvSpPr>
            <p:spPr>
              <a:xfrm>
                <a:off x="5896503" y="2491330"/>
                <a:ext cx="567958" cy="419719"/>
              </a:xfrm>
              <a:prstGeom prst="rect">
                <a:avLst/>
              </a:prstGeom>
              <a:noFill/>
            </p:spPr>
            <p:txBody>
              <a:bodyPr wrap="square" rtlCol="0">
                <a:noAutofit/>
              </a:bodyPr>
              <a:lstStyle/>
              <a:p>
                <a:pPr algn="ctr">
                  <a:lnSpc>
                    <a:spcPct val="110000"/>
                  </a:lnSpc>
                  <a:spcBef>
                    <a:spcPts val="0"/>
                  </a:spcBef>
                  <a:spcAft>
                    <a:spcPts val="600"/>
                  </a:spcAft>
                  <a:buClr>
                    <a:schemeClr val="tx1"/>
                  </a:buClr>
                </a:pPr>
                <a:r>
                  <a:rPr lang="en-US" altLang="zh-CN" sz="2400" b="1" dirty="0">
                    <a:latin typeface="Times New Roman" pitchFamily="18" charset="0"/>
                    <a:ea typeface="微软雅黑" panose="020B0503020204020204" pitchFamily="34" charset="-122"/>
                    <a:cs typeface="Times New Roman" pitchFamily="18" charset="0"/>
                  </a:rPr>
                  <a:t>A</a:t>
                </a:r>
                <a:endParaRPr lang="zh-CN" altLang="en-US" sz="2400" b="1" dirty="0">
                  <a:latin typeface="Times New Roman" pitchFamily="18" charset="0"/>
                  <a:ea typeface="微软雅黑" panose="020B0503020204020204" pitchFamily="34" charset="-122"/>
                  <a:cs typeface="Times New Roman" pitchFamily="18" charset="0"/>
                </a:endParaRPr>
              </a:p>
            </p:txBody>
          </p:sp>
          <p:cxnSp>
            <p:nvCxnSpPr>
              <p:cNvPr id="71" name="直接箭头连接符 70"/>
              <p:cNvCxnSpPr>
                <a:stCxn id="50" idx="3"/>
              </p:cNvCxnSpPr>
              <p:nvPr/>
            </p:nvCxnSpPr>
            <p:spPr>
              <a:xfrm>
                <a:off x="5845642" y="2961377"/>
                <a:ext cx="74258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组合 77"/>
              <p:cNvGrpSpPr/>
              <p:nvPr/>
            </p:nvGrpSpPr>
            <p:grpSpPr>
              <a:xfrm>
                <a:off x="3540377" y="2591800"/>
                <a:ext cx="325046" cy="1055323"/>
                <a:chOff x="5546315" y="3060278"/>
                <a:chExt cx="432048" cy="1450197"/>
              </a:xfrm>
            </p:grpSpPr>
            <p:sp>
              <p:nvSpPr>
                <p:cNvPr id="72" name="椭圆 71"/>
                <p:cNvSpPr/>
                <p:nvPr/>
              </p:nvSpPr>
              <p:spPr>
                <a:xfrm>
                  <a:off x="5546315" y="3060278"/>
                  <a:ext cx="432048" cy="43204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73" name="直接连接符 72"/>
                <p:cNvCxnSpPr>
                  <a:stCxn id="72" idx="4"/>
                </p:cNvCxnSpPr>
                <p:nvPr/>
              </p:nvCxnSpPr>
              <p:spPr>
                <a:xfrm>
                  <a:off x="5762339" y="3492326"/>
                  <a:ext cx="0" cy="504056"/>
                </a:xfrm>
                <a:prstGeom prst="line">
                  <a:avLst/>
                </a:prstGeom>
                <a:ln w="31750"/>
              </p:spPr>
              <p:style>
                <a:lnRef idx="1">
                  <a:schemeClr val="dk1"/>
                </a:lnRef>
                <a:fillRef idx="0">
                  <a:schemeClr val="dk1"/>
                </a:fillRef>
                <a:effectRef idx="0">
                  <a:schemeClr val="dk1"/>
                </a:effectRef>
                <a:fontRef idx="minor">
                  <a:schemeClr val="tx1"/>
                </a:fontRef>
              </p:style>
            </p:cxnSp>
            <p:cxnSp>
              <p:nvCxnSpPr>
                <p:cNvPr id="74" name="直接连接符 73"/>
                <p:cNvCxnSpPr/>
                <p:nvPr/>
              </p:nvCxnSpPr>
              <p:spPr>
                <a:xfrm flipH="1">
                  <a:off x="5618323" y="3996382"/>
                  <a:ext cx="144016" cy="514093"/>
                </a:xfrm>
                <a:prstGeom prst="line">
                  <a:avLst/>
                </a:prstGeom>
                <a:ln w="31750"/>
              </p:spPr>
              <p:style>
                <a:lnRef idx="1">
                  <a:schemeClr val="dk1"/>
                </a:lnRef>
                <a:fillRef idx="0">
                  <a:schemeClr val="dk1"/>
                </a:fillRef>
                <a:effectRef idx="0">
                  <a:schemeClr val="dk1"/>
                </a:effectRef>
                <a:fontRef idx="minor">
                  <a:schemeClr val="tx1"/>
                </a:fontRef>
              </p:style>
            </p:cxnSp>
            <p:cxnSp>
              <p:nvCxnSpPr>
                <p:cNvPr id="75" name="直接连接符 74"/>
                <p:cNvCxnSpPr/>
                <p:nvPr/>
              </p:nvCxnSpPr>
              <p:spPr>
                <a:xfrm>
                  <a:off x="5762339" y="3989321"/>
                  <a:ext cx="170402" cy="521154"/>
                </a:xfrm>
                <a:prstGeom prst="line">
                  <a:avLst/>
                </a:prstGeom>
                <a:ln w="31750"/>
              </p:spPr>
              <p:style>
                <a:lnRef idx="1">
                  <a:schemeClr val="dk1"/>
                </a:lnRef>
                <a:fillRef idx="0">
                  <a:schemeClr val="dk1"/>
                </a:fillRef>
                <a:effectRef idx="0">
                  <a:schemeClr val="dk1"/>
                </a:effectRef>
                <a:fontRef idx="minor">
                  <a:schemeClr val="tx1"/>
                </a:fontRef>
              </p:style>
            </p:cxnSp>
            <p:cxnSp>
              <p:nvCxnSpPr>
                <p:cNvPr id="76" name="直接连接符 75"/>
                <p:cNvCxnSpPr/>
                <p:nvPr/>
              </p:nvCxnSpPr>
              <p:spPr>
                <a:xfrm>
                  <a:off x="5789622" y="3501619"/>
                  <a:ext cx="170402" cy="521154"/>
                </a:xfrm>
                <a:prstGeom prst="line">
                  <a:avLst/>
                </a:prstGeom>
                <a:ln w="31750"/>
              </p:spPr>
              <p:style>
                <a:lnRef idx="1">
                  <a:schemeClr val="dk1"/>
                </a:lnRef>
                <a:fillRef idx="0">
                  <a:schemeClr val="dk1"/>
                </a:fillRef>
                <a:effectRef idx="0">
                  <a:schemeClr val="dk1"/>
                </a:effectRef>
                <a:fontRef idx="minor">
                  <a:schemeClr val="tx1"/>
                </a:fontRef>
              </p:style>
            </p:cxnSp>
            <p:cxnSp>
              <p:nvCxnSpPr>
                <p:cNvPr id="77" name="直接连接符 76"/>
                <p:cNvCxnSpPr/>
                <p:nvPr/>
              </p:nvCxnSpPr>
              <p:spPr>
                <a:xfrm flipH="1">
                  <a:off x="5618322" y="3501619"/>
                  <a:ext cx="146758" cy="422755"/>
                </a:xfrm>
                <a:prstGeom prst="line">
                  <a:avLst/>
                </a:prstGeom>
                <a:ln w="31750"/>
              </p:spPr>
              <p:style>
                <a:lnRef idx="1">
                  <a:schemeClr val="dk1"/>
                </a:lnRef>
                <a:fillRef idx="0">
                  <a:schemeClr val="dk1"/>
                </a:fillRef>
                <a:effectRef idx="0">
                  <a:schemeClr val="dk1"/>
                </a:effectRef>
                <a:fontRef idx="minor">
                  <a:schemeClr val="tx1"/>
                </a:fontRef>
              </p:style>
            </p:cxnSp>
          </p:grpSp>
          <p:grpSp>
            <p:nvGrpSpPr>
              <p:cNvPr id="87" name="组合 86"/>
              <p:cNvGrpSpPr/>
              <p:nvPr/>
            </p:nvGrpSpPr>
            <p:grpSpPr>
              <a:xfrm>
                <a:off x="4465607" y="2486486"/>
                <a:ext cx="592232" cy="459945"/>
                <a:chOff x="7011947" y="3424989"/>
                <a:chExt cx="495672" cy="435585"/>
              </a:xfrm>
            </p:grpSpPr>
            <p:sp>
              <p:nvSpPr>
                <p:cNvPr id="55" name="矩形 54"/>
                <p:cNvSpPr/>
                <p:nvPr/>
              </p:nvSpPr>
              <p:spPr>
                <a:xfrm>
                  <a:off x="7101991" y="3510571"/>
                  <a:ext cx="315584" cy="350003"/>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9" name="文本框 68"/>
                <p:cNvSpPr txBox="1"/>
                <p:nvPr/>
              </p:nvSpPr>
              <p:spPr>
                <a:xfrm>
                  <a:off x="7011947" y="3424989"/>
                  <a:ext cx="495672" cy="397489"/>
                </a:xfrm>
                <a:prstGeom prst="rect">
                  <a:avLst/>
                </a:prstGeom>
                <a:noFill/>
              </p:spPr>
              <p:txBody>
                <a:bodyPr wrap="square" rtlCol="0">
                  <a:noAutofit/>
                </a:bodyPr>
                <a:lstStyle/>
                <a:p>
                  <a:pPr algn="ctr">
                    <a:lnSpc>
                      <a:spcPct val="110000"/>
                    </a:lnSpc>
                    <a:spcBef>
                      <a:spcPts val="0"/>
                    </a:spcBef>
                    <a:spcAft>
                      <a:spcPts val="600"/>
                    </a:spcAft>
                    <a:buClr>
                      <a:schemeClr val="tx1"/>
                    </a:buClr>
                  </a:pPr>
                  <a:r>
                    <a:rPr lang="en-US" altLang="zh-CN" sz="2400" b="1" dirty="0">
                      <a:latin typeface="Times New Roman" pitchFamily="18" charset="0"/>
                      <a:ea typeface="微软雅黑" panose="020B0503020204020204" pitchFamily="34" charset="-122"/>
                      <a:cs typeface="Times New Roman" pitchFamily="18" charset="0"/>
                    </a:rPr>
                    <a:t>m</a:t>
                  </a:r>
                  <a:endParaRPr lang="zh-CN" altLang="en-US" sz="2400" b="1" dirty="0">
                    <a:latin typeface="Times New Roman" pitchFamily="18" charset="0"/>
                    <a:ea typeface="微软雅黑" panose="020B0503020204020204" pitchFamily="34" charset="-122"/>
                    <a:cs typeface="Times New Roman" pitchFamily="18" charset="0"/>
                  </a:endParaRPr>
                </a:p>
              </p:txBody>
            </p:sp>
          </p:grpSp>
          <p:pic>
            <p:nvPicPr>
              <p:cNvPr id="6" name="图片 5"/>
              <p:cNvPicPr>
                <a:picLocks noChangeAspect="1"/>
              </p:cNvPicPr>
              <p:nvPr/>
            </p:nvPicPr>
            <p:blipFill>
              <a:blip r:embed="rId5"/>
              <a:stretch>
                <a:fillRect/>
              </a:stretch>
            </p:blipFill>
            <p:spPr>
              <a:xfrm>
                <a:off x="4966418" y="2625351"/>
                <a:ext cx="796713" cy="312571"/>
              </a:xfrm>
              <a:prstGeom prst="rect">
                <a:avLst/>
              </a:prstGeom>
            </p:spPr>
          </p:pic>
        </p:grpSp>
        <p:graphicFrame>
          <p:nvGraphicFramePr>
            <p:cNvPr id="80" name="对象 79"/>
            <p:cNvGraphicFramePr>
              <a:graphicFrameLocks noChangeAspect="1"/>
            </p:cNvGraphicFramePr>
            <p:nvPr/>
          </p:nvGraphicFramePr>
          <p:xfrm>
            <a:off x="5327417" y="2702018"/>
            <a:ext cx="203200" cy="261938"/>
          </p:xfrm>
          <a:graphic>
            <a:graphicData uri="http://schemas.openxmlformats.org/presentationml/2006/ole">
              <mc:AlternateContent xmlns:mc="http://schemas.openxmlformats.org/markup-compatibility/2006">
                <mc:Choice xmlns:v="urn:schemas-microsoft-com:vml" Requires="v">
                  <p:oleObj name="Equation" r:id="rId6" imgW="126720" imgH="177480" progId="Equation.DSMT4">
                    <p:embed/>
                  </p:oleObj>
                </mc:Choice>
                <mc:Fallback>
                  <p:oleObj name="Equation" r:id="rId6" imgW="126720" imgH="177480" progId="Equation.DSMT4">
                    <p:embed/>
                    <p:pic>
                      <p:nvPicPr>
                        <p:cNvPr id="80" name="对象 79"/>
                        <p:cNvPicPr/>
                        <p:nvPr/>
                      </p:nvPicPr>
                      <p:blipFill>
                        <a:blip r:embed="rId7"/>
                        <a:stretch>
                          <a:fillRect/>
                        </a:stretch>
                      </p:blipFill>
                      <p:spPr>
                        <a:xfrm>
                          <a:off x="5327417" y="2702018"/>
                          <a:ext cx="203200" cy="261938"/>
                        </a:xfrm>
                        <a:prstGeom prst="rect">
                          <a:avLst/>
                        </a:prstGeom>
                      </p:spPr>
                    </p:pic>
                  </p:oleObj>
                </mc:Fallback>
              </mc:AlternateContent>
            </a:graphicData>
          </a:graphic>
        </p:graphicFrame>
      </p:grpSp>
      <p:sp>
        <p:nvSpPr>
          <p:cNvPr id="82" name="文本框 81"/>
          <p:cNvSpPr txBox="1"/>
          <p:nvPr/>
        </p:nvSpPr>
        <p:spPr>
          <a:xfrm>
            <a:off x="6204049" y="3353157"/>
            <a:ext cx="1099870" cy="728162"/>
          </a:xfrm>
          <a:prstGeom prst="rect">
            <a:avLst/>
          </a:prstGeom>
          <a:noFill/>
        </p:spPr>
        <p:txBody>
          <a:bodyPr wrap="square" rtlCol="0">
            <a:noAutofit/>
          </a:bodyPr>
          <a:lstStyle/>
          <a:p>
            <a:pPr algn="ctr">
              <a:lnSpc>
                <a:spcPct val="110000"/>
              </a:lnSpc>
              <a:spcBef>
                <a:spcPts val="0"/>
              </a:spcBef>
              <a:spcAft>
                <a:spcPts val="600"/>
              </a:spcAft>
              <a:buClr>
                <a:schemeClr val="tx1"/>
              </a:buClr>
            </a:pPr>
            <a:r>
              <a:rPr lang="en-US" altLang="zh-CN" sz="2400" b="1" dirty="0">
                <a:latin typeface="Times New Roman" pitchFamily="18" charset="0"/>
                <a:ea typeface="微软雅黑" panose="020B0503020204020204" pitchFamily="34" charset="-122"/>
                <a:cs typeface="Times New Roman" pitchFamily="18" charset="0"/>
              </a:rPr>
              <a:t>m</a:t>
            </a:r>
            <a:endParaRPr lang="zh-CN" altLang="en-US" sz="2400" b="1" dirty="0">
              <a:latin typeface="Times New Roman" pitchFamily="18" charset="0"/>
              <a:ea typeface="微软雅黑" panose="020B0503020204020204" pitchFamily="34" charset="-122"/>
              <a:cs typeface="Times New Roman" pitchFamily="18" charset="0"/>
            </a:endParaRPr>
          </a:p>
        </p:txBody>
      </p:sp>
      <p:cxnSp>
        <p:nvCxnSpPr>
          <p:cNvPr id="83" name="直接箭头连接符 82"/>
          <p:cNvCxnSpPr/>
          <p:nvPr/>
        </p:nvCxnSpPr>
        <p:spPr>
          <a:xfrm flipH="1">
            <a:off x="5609625" y="3687354"/>
            <a:ext cx="77534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84" name="对象 83"/>
          <p:cNvGraphicFramePr>
            <a:graphicFrameLocks noChangeAspect="1"/>
          </p:cNvGraphicFramePr>
          <p:nvPr/>
        </p:nvGraphicFramePr>
        <p:xfrm>
          <a:off x="4988997" y="3189127"/>
          <a:ext cx="1337448" cy="466498"/>
        </p:xfrm>
        <a:graphic>
          <a:graphicData uri="http://schemas.openxmlformats.org/presentationml/2006/ole">
            <mc:AlternateContent xmlns:mc="http://schemas.openxmlformats.org/markup-compatibility/2006">
              <mc:Choice xmlns:v="urn:schemas-microsoft-com:vml" Requires="v">
                <p:oleObj name="Equation" r:id="rId8" imgW="672840" imgH="253800" progId="Equation.DSMT4">
                  <p:embed/>
                </p:oleObj>
              </mc:Choice>
              <mc:Fallback>
                <p:oleObj name="Equation" r:id="rId8" imgW="672840" imgH="253800" progId="Equation.DSMT4">
                  <p:embed/>
                  <p:pic>
                    <p:nvPicPr>
                      <p:cNvPr id="84" name="对象 83"/>
                      <p:cNvPicPr/>
                      <p:nvPr/>
                    </p:nvPicPr>
                    <p:blipFill>
                      <a:blip r:embed="rId9"/>
                      <a:stretch>
                        <a:fillRect/>
                      </a:stretch>
                    </p:blipFill>
                    <p:spPr>
                      <a:xfrm>
                        <a:off x="4988997" y="3189127"/>
                        <a:ext cx="1337448" cy="466498"/>
                      </a:xfrm>
                      <a:prstGeom prst="rect">
                        <a:avLst/>
                      </a:prstGeom>
                    </p:spPr>
                  </p:pic>
                </p:oleObj>
              </mc:Fallback>
            </mc:AlternateContent>
          </a:graphicData>
        </a:graphic>
      </p:graphicFrame>
      <p:grpSp>
        <p:nvGrpSpPr>
          <p:cNvPr id="15" name="组合 14"/>
          <p:cNvGrpSpPr/>
          <p:nvPr/>
        </p:nvGrpSpPr>
        <p:grpSpPr>
          <a:xfrm>
            <a:off x="777775" y="1918892"/>
            <a:ext cx="7803457" cy="648072"/>
            <a:chOff x="849547" y="1909874"/>
            <a:chExt cx="7803457" cy="648072"/>
          </a:xfrm>
        </p:grpSpPr>
        <p:sp>
          <p:nvSpPr>
            <p:cNvPr id="79" name="文本框 78"/>
            <p:cNvSpPr txBox="1"/>
            <p:nvPr/>
          </p:nvSpPr>
          <p:spPr>
            <a:xfrm>
              <a:off x="849547" y="1909874"/>
              <a:ext cx="7803457" cy="648072"/>
            </a:xfrm>
            <a:prstGeom prst="rect">
              <a:avLst/>
            </a:prstGeom>
            <a:noFill/>
          </p:spPr>
          <p:txBody>
            <a:bodyPr wrap="square" rtlCol="0">
              <a:noAutofit/>
            </a:bodyPr>
            <a:lstStyle/>
            <a:p>
              <a:pPr algn="just">
                <a:lnSpc>
                  <a:spcPct val="110000"/>
                </a:lnSpc>
                <a:spcBef>
                  <a:spcPts val="0"/>
                </a:spcBef>
                <a:spcAft>
                  <a:spcPts val="600"/>
                </a:spcAft>
                <a:buClr>
                  <a:schemeClr val="tx1"/>
                </a:buClr>
              </a:pPr>
              <a:r>
                <a:rPr lang="zh-CN" altLang="en-US" sz="1600" b="1" dirty="0">
                  <a:latin typeface="Times New Roman" pitchFamily="18" charset="0"/>
                  <a:ea typeface="微软雅黑" panose="020B0503020204020204" pitchFamily="34" charset="-122"/>
                  <a:cs typeface="Times New Roman" pitchFamily="18" charset="0"/>
                </a:rPr>
                <a:t>车厢以加速度</a:t>
              </a:r>
              <a:r>
                <a:rPr lang="en-US" altLang="zh-CN" sz="1600" b="1" dirty="0">
                  <a:latin typeface="Times New Roman" pitchFamily="18" charset="0"/>
                  <a:ea typeface="微软雅黑" panose="020B0503020204020204" pitchFamily="34" charset="-122"/>
                  <a:cs typeface="Times New Roman" pitchFamily="18" charset="0"/>
                </a:rPr>
                <a:t>A</a:t>
              </a:r>
              <a:r>
                <a:rPr lang="zh-CN" altLang="en-US" sz="1600" b="1" dirty="0">
                  <a:latin typeface="Times New Roman" pitchFamily="18" charset="0"/>
                  <a:ea typeface="微软雅黑" panose="020B0503020204020204" pitchFamily="34" charset="-122"/>
                  <a:cs typeface="Times New Roman" pitchFamily="18" charset="0"/>
                </a:rPr>
                <a:t>作直线运动，弹簧刚度系数为</a:t>
              </a:r>
              <a:r>
                <a:rPr lang="en-US" altLang="zh-CN" sz="1600" b="1" dirty="0">
                  <a:latin typeface="Times New Roman" pitchFamily="18" charset="0"/>
                  <a:ea typeface="微软雅黑" panose="020B0503020204020204" pitchFamily="34" charset="-122"/>
                  <a:cs typeface="Times New Roman" pitchFamily="18" charset="0"/>
                </a:rPr>
                <a:t>k</a:t>
              </a:r>
              <a:r>
                <a:rPr lang="zh-CN" altLang="en-US" sz="1600" b="1" dirty="0">
                  <a:latin typeface="Times New Roman" pitchFamily="18" charset="0"/>
                  <a:ea typeface="微软雅黑" panose="020B0503020204020204" pitchFamily="34" charset="-122"/>
                  <a:cs typeface="Times New Roman" pitchFamily="18" charset="0"/>
                </a:rPr>
                <a:t>。假设物块与车厢间没有相对加速度。求弹簧伸长量</a:t>
              </a:r>
            </a:p>
          </p:txBody>
        </p:sp>
        <p:graphicFrame>
          <p:nvGraphicFramePr>
            <p:cNvPr id="86" name="对象 85"/>
            <p:cNvGraphicFramePr>
              <a:graphicFrameLocks noChangeAspect="1"/>
            </p:cNvGraphicFramePr>
            <p:nvPr/>
          </p:nvGraphicFramePr>
          <p:xfrm>
            <a:off x="2195736" y="2214608"/>
            <a:ext cx="303213" cy="263525"/>
          </p:xfrm>
          <a:graphic>
            <a:graphicData uri="http://schemas.openxmlformats.org/presentationml/2006/ole">
              <mc:AlternateContent xmlns:mc="http://schemas.openxmlformats.org/markup-compatibility/2006">
                <mc:Choice xmlns:v="urn:schemas-microsoft-com:vml" Requires="v">
                  <p:oleObj name="Equation" r:id="rId10" imgW="190440" imgH="177480" progId="Equation.DSMT4">
                    <p:embed/>
                  </p:oleObj>
                </mc:Choice>
                <mc:Fallback>
                  <p:oleObj name="Equation" r:id="rId10" imgW="190440" imgH="177480" progId="Equation.DSMT4">
                    <p:embed/>
                    <p:pic>
                      <p:nvPicPr>
                        <p:cNvPr id="86" name="对象 85"/>
                        <p:cNvPicPr/>
                        <p:nvPr/>
                      </p:nvPicPr>
                      <p:blipFill>
                        <a:blip r:embed="rId11"/>
                        <a:stretch>
                          <a:fillRect/>
                        </a:stretch>
                      </p:blipFill>
                      <p:spPr>
                        <a:xfrm>
                          <a:off x="2195736" y="2214608"/>
                          <a:ext cx="303213" cy="263525"/>
                        </a:xfrm>
                        <a:prstGeom prst="rect">
                          <a:avLst/>
                        </a:prstGeom>
                      </p:spPr>
                    </p:pic>
                  </p:oleObj>
                </mc:Fallback>
              </mc:AlternateContent>
            </a:graphicData>
          </a:graphic>
        </p:graphicFrame>
      </p:grpSp>
      <p:cxnSp>
        <p:nvCxnSpPr>
          <p:cNvPr id="88" name="直接箭头连接符 87"/>
          <p:cNvCxnSpPr/>
          <p:nvPr/>
        </p:nvCxnSpPr>
        <p:spPr>
          <a:xfrm>
            <a:off x="7104117" y="3687354"/>
            <a:ext cx="9001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93" name="对象 92"/>
          <p:cNvGraphicFramePr>
            <a:graphicFrameLocks noChangeAspect="1"/>
          </p:cNvGraphicFramePr>
          <p:nvPr/>
        </p:nvGraphicFramePr>
        <p:xfrm>
          <a:off x="7185376" y="3183445"/>
          <a:ext cx="1111250" cy="466725"/>
        </p:xfrm>
        <a:graphic>
          <a:graphicData uri="http://schemas.openxmlformats.org/presentationml/2006/ole">
            <mc:AlternateContent xmlns:mc="http://schemas.openxmlformats.org/markup-compatibility/2006">
              <mc:Choice xmlns:v="urn:schemas-microsoft-com:vml" Requires="v">
                <p:oleObj name="Equation" r:id="rId12" imgW="558720" imgH="253800" progId="Equation.DSMT4">
                  <p:embed/>
                </p:oleObj>
              </mc:Choice>
              <mc:Fallback>
                <p:oleObj name="Equation" r:id="rId12" imgW="558720" imgH="253800" progId="Equation.DSMT4">
                  <p:embed/>
                  <p:pic>
                    <p:nvPicPr>
                      <p:cNvPr id="93" name="对象 92"/>
                      <p:cNvPicPr/>
                      <p:nvPr/>
                    </p:nvPicPr>
                    <p:blipFill>
                      <a:blip r:embed="rId13"/>
                      <a:stretch>
                        <a:fillRect/>
                      </a:stretch>
                    </p:blipFill>
                    <p:spPr>
                      <a:xfrm>
                        <a:off x="7185376" y="3183445"/>
                        <a:ext cx="1111250" cy="466725"/>
                      </a:xfrm>
                      <a:prstGeom prst="rect">
                        <a:avLst/>
                      </a:prstGeom>
                    </p:spPr>
                  </p:pic>
                </p:oleObj>
              </mc:Fallback>
            </mc:AlternateContent>
          </a:graphicData>
        </a:graphic>
      </p:graphicFrame>
      <p:sp>
        <p:nvSpPr>
          <p:cNvPr id="95" name="文本框 94"/>
          <p:cNvSpPr txBox="1"/>
          <p:nvPr/>
        </p:nvSpPr>
        <p:spPr>
          <a:xfrm>
            <a:off x="201990" y="4603301"/>
            <a:ext cx="1908445" cy="648072"/>
          </a:xfrm>
          <a:prstGeom prst="rect">
            <a:avLst/>
          </a:prstGeom>
          <a:noFill/>
        </p:spPr>
        <p:txBody>
          <a:bodyPr wrap="square" rtlCol="0">
            <a:noAutofit/>
          </a:bodyPr>
          <a:lstStyle/>
          <a:p>
            <a:pPr algn="just">
              <a:lnSpc>
                <a:spcPct val="110000"/>
              </a:lnSpc>
              <a:spcBef>
                <a:spcPts val="0"/>
              </a:spcBef>
              <a:spcAft>
                <a:spcPts val="600"/>
              </a:spcAft>
              <a:buClr>
                <a:schemeClr val="tx1"/>
              </a:buClr>
            </a:pPr>
            <a:r>
              <a:rPr lang="zh-CN" altLang="en-US" sz="1600" b="1" dirty="0">
                <a:latin typeface="Times New Roman" pitchFamily="18" charset="0"/>
                <a:ea typeface="微软雅黑" panose="020B0503020204020204" pitchFamily="34" charset="-122"/>
                <a:cs typeface="Times New Roman" pitchFamily="18" charset="0"/>
              </a:rPr>
              <a:t>物块与车厢间没有相对加速度：</a:t>
            </a:r>
          </a:p>
        </p:txBody>
      </p:sp>
      <p:graphicFrame>
        <p:nvGraphicFramePr>
          <p:cNvPr id="96" name="对象 95"/>
          <p:cNvGraphicFramePr>
            <a:graphicFrameLocks noChangeAspect="1"/>
          </p:cNvGraphicFramePr>
          <p:nvPr/>
        </p:nvGraphicFramePr>
        <p:xfrm>
          <a:off x="1521078" y="4840994"/>
          <a:ext cx="864257" cy="489652"/>
        </p:xfrm>
        <a:graphic>
          <a:graphicData uri="http://schemas.openxmlformats.org/presentationml/2006/ole">
            <mc:AlternateContent xmlns:mc="http://schemas.openxmlformats.org/markup-compatibility/2006">
              <mc:Choice xmlns:v="urn:schemas-microsoft-com:vml" Requires="v">
                <p:oleObj name="Equation" r:id="rId14" imgW="406080" imgH="228600" progId="Equation.DSMT4">
                  <p:embed/>
                </p:oleObj>
              </mc:Choice>
              <mc:Fallback>
                <p:oleObj name="Equation" r:id="rId14" imgW="406080" imgH="228600" progId="Equation.DSMT4">
                  <p:embed/>
                  <p:pic>
                    <p:nvPicPr>
                      <p:cNvPr id="96" name="对象 95"/>
                      <p:cNvPicPr/>
                      <p:nvPr/>
                    </p:nvPicPr>
                    <p:blipFill>
                      <a:blip r:embed="rId15"/>
                      <a:stretch>
                        <a:fillRect/>
                      </a:stretch>
                    </p:blipFill>
                    <p:spPr>
                      <a:xfrm>
                        <a:off x="1521078" y="4840994"/>
                        <a:ext cx="864257" cy="489652"/>
                      </a:xfrm>
                      <a:prstGeom prst="rect">
                        <a:avLst/>
                      </a:prstGeom>
                    </p:spPr>
                  </p:pic>
                </p:oleObj>
              </mc:Fallback>
            </mc:AlternateContent>
          </a:graphicData>
        </a:graphic>
      </p:graphicFrame>
      <p:graphicFrame>
        <p:nvGraphicFramePr>
          <p:cNvPr id="97" name="对象 96"/>
          <p:cNvGraphicFramePr>
            <a:graphicFrameLocks noChangeAspect="1"/>
          </p:cNvGraphicFramePr>
          <p:nvPr/>
        </p:nvGraphicFramePr>
        <p:xfrm>
          <a:off x="246728" y="5820775"/>
          <a:ext cx="2006600" cy="374650"/>
        </p:xfrm>
        <a:graphic>
          <a:graphicData uri="http://schemas.openxmlformats.org/presentationml/2006/ole">
            <mc:AlternateContent xmlns:mc="http://schemas.openxmlformats.org/markup-compatibility/2006">
              <mc:Choice xmlns:v="urn:schemas-microsoft-com:vml" Requires="v">
                <p:oleObj name="Equation" r:id="rId16" imgW="952200" imgH="177480" progId="Equation.DSMT4">
                  <p:embed/>
                </p:oleObj>
              </mc:Choice>
              <mc:Fallback>
                <p:oleObj name="Equation" r:id="rId16" imgW="952200" imgH="177480" progId="Equation.DSMT4">
                  <p:embed/>
                  <p:pic>
                    <p:nvPicPr>
                      <p:cNvPr id="97" name="对象 96"/>
                      <p:cNvPicPr/>
                      <p:nvPr/>
                    </p:nvPicPr>
                    <p:blipFill>
                      <a:blip r:embed="rId17"/>
                      <a:stretch>
                        <a:fillRect/>
                      </a:stretch>
                    </p:blipFill>
                    <p:spPr>
                      <a:xfrm>
                        <a:off x="246728" y="5820775"/>
                        <a:ext cx="2006600" cy="374650"/>
                      </a:xfrm>
                      <a:prstGeom prst="rect">
                        <a:avLst/>
                      </a:prstGeom>
                    </p:spPr>
                  </p:pic>
                </p:oleObj>
              </mc:Fallback>
            </mc:AlternateContent>
          </a:graphicData>
        </a:graphic>
      </p:graphicFrame>
      <p:sp>
        <p:nvSpPr>
          <p:cNvPr id="23" name="右箭头 22"/>
          <p:cNvSpPr/>
          <p:nvPr/>
        </p:nvSpPr>
        <p:spPr>
          <a:xfrm>
            <a:off x="2345382" y="5884714"/>
            <a:ext cx="376449" cy="226151"/>
          </a:xfrm>
          <a:prstGeom prst="right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aphicFrame>
        <p:nvGraphicFramePr>
          <p:cNvPr id="98" name="对象 97"/>
          <p:cNvGraphicFramePr>
            <a:graphicFrameLocks noChangeAspect="1"/>
          </p:cNvGraphicFramePr>
          <p:nvPr/>
        </p:nvGraphicFramePr>
        <p:xfrm>
          <a:off x="2860264" y="5624485"/>
          <a:ext cx="1060564" cy="729399"/>
        </p:xfrm>
        <a:graphic>
          <a:graphicData uri="http://schemas.openxmlformats.org/presentationml/2006/ole">
            <mc:AlternateContent xmlns:mc="http://schemas.openxmlformats.org/markup-compatibility/2006">
              <mc:Choice xmlns:v="urn:schemas-microsoft-com:vml" Requires="v">
                <p:oleObj name="Equation" r:id="rId18" imgW="571320" imgH="393480" progId="Equation.DSMT4">
                  <p:embed/>
                </p:oleObj>
              </mc:Choice>
              <mc:Fallback>
                <p:oleObj name="Equation" r:id="rId18" imgW="571320" imgH="393480" progId="Equation.DSMT4">
                  <p:embed/>
                  <p:pic>
                    <p:nvPicPr>
                      <p:cNvPr id="98" name="对象 97"/>
                      <p:cNvPicPr/>
                      <p:nvPr/>
                    </p:nvPicPr>
                    <p:blipFill>
                      <a:blip r:embed="rId19"/>
                      <a:stretch>
                        <a:fillRect/>
                      </a:stretch>
                    </p:blipFill>
                    <p:spPr>
                      <a:xfrm>
                        <a:off x="2860264" y="5624485"/>
                        <a:ext cx="1060564" cy="729399"/>
                      </a:xfrm>
                      <a:prstGeom prst="rect">
                        <a:avLst/>
                      </a:prstGeom>
                    </p:spPr>
                  </p:pic>
                </p:oleObj>
              </mc:Fallback>
            </mc:AlternateContent>
          </a:graphicData>
        </a:graphic>
      </p:graphicFrame>
      <p:sp>
        <p:nvSpPr>
          <p:cNvPr id="99" name="文本框 98"/>
          <p:cNvSpPr txBox="1"/>
          <p:nvPr/>
        </p:nvSpPr>
        <p:spPr>
          <a:xfrm>
            <a:off x="157779" y="5246554"/>
            <a:ext cx="2032847" cy="413487"/>
          </a:xfrm>
          <a:prstGeom prst="rect">
            <a:avLst/>
          </a:prstGeom>
          <a:noFill/>
        </p:spPr>
        <p:txBody>
          <a:bodyPr wrap="square" rtlCol="0">
            <a:noAutofit/>
          </a:bodyPr>
          <a:lstStyle/>
          <a:p>
            <a:pPr algn="just">
              <a:lnSpc>
                <a:spcPct val="110000"/>
              </a:lnSpc>
              <a:spcBef>
                <a:spcPts val="0"/>
              </a:spcBef>
              <a:spcAft>
                <a:spcPts val="600"/>
              </a:spcAft>
              <a:buClr>
                <a:schemeClr val="tx1"/>
              </a:buClr>
            </a:pPr>
            <a:r>
              <a:rPr lang="zh-CN" altLang="en-US" sz="1600" b="1" dirty="0">
                <a:latin typeface="Times New Roman" pitchFamily="18" charset="0"/>
                <a:ea typeface="微软雅黑" panose="020B0503020204020204" pitchFamily="34" charset="-122"/>
                <a:cs typeface="Times New Roman" pitchFamily="18" charset="0"/>
              </a:rPr>
              <a:t>以车厢为参考系有：</a:t>
            </a:r>
          </a:p>
        </p:txBody>
      </p:sp>
      <p:grpSp>
        <p:nvGrpSpPr>
          <p:cNvPr id="25" name="组合 24"/>
          <p:cNvGrpSpPr/>
          <p:nvPr/>
        </p:nvGrpSpPr>
        <p:grpSpPr>
          <a:xfrm>
            <a:off x="4848128" y="4465707"/>
            <a:ext cx="4152414" cy="2013858"/>
            <a:chOff x="4789596" y="4413981"/>
            <a:chExt cx="4152414" cy="2013858"/>
          </a:xfrm>
        </p:grpSpPr>
        <p:sp>
          <p:nvSpPr>
            <p:cNvPr id="24" name="圆角矩形标注 23"/>
            <p:cNvSpPr/>
            <p:nvPr/>
          </p:nvSpPr>
          <p:spPr>
            <a:xfrm>
              <a:off x="4789596" y="4413981"/>
              <a:ext cx="4152414" cy="2013858"/>
            </a:xfrm>
            <a:prstGeom prst="wedgeRoundRectCallout">
              <a:avLst>
                <a:gd name="adj1" fmla="val -108123"/>
                <a:gd name="adj2" fmla="val -20755"/>
                <a:gd name="adj3" fmla="val 16667"/>
              </a:avLst>
            </a:prstGeom>
            <a:noFill/>
            <a:ln>
              <a:solidFill>
                <a:schemeClr val="tx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4917670" y="4571474"/>
              <a:ext cx="4006530" cy="1801944"/>
            </a:xfrm>
            <a:prstGeom prst="rect">
              <a:avLst/>
            </a:prstGeom>
            <a:noFill/>
          </p:spPr>
          <p:txBody>
            <a:bodyPr wrap="square" rtlCol="0">
              <a:noAutofit/>
            </a:bodyPr>
            <a:lstStyle/>
            <a:p>
              <a:pPr algn="just">
                <a:lnSpc>
                  <a:spcPct val="110000"/>
                </a:lnSpc>
                <a:spcBef>
                  <a:spcPts val="0"/>
                </a:spcBef>
                <a:spcAft>
                  <a:spcPts val="600"/>
                </a:spcAft>
                <a:buClr>
                  <a:schemeClr val="tx1"/>
                </a:buClr>
              </a:pPr>
              <a:r>
                <a:rPr lang="zh-CN" altLang="en-US" sz="1600" b="1" dirty="0">
                  <a:solidFill>
                    <a:schemeClr val="accent1">
                      <a:lumMod val="75000"/>
                    </a:schemeClr>
                  </a:solidFill>
                  <a:latin typeface="Times New Roman" pitchFamily="18" charset="0"/>
                  <a:ea typeface="微软雅黑" panose="020B0503020204020204" pitchFamily="34" charset="-122"/>
                  <a:cs typeface="Times New Roman" pitchFamily="18" charset="0"/>
                </a:rPr>
                <a:t>物块与车厢间没有相对加速度的假设只有在车厢加速度是缓慢增加到</a:t>
              </a:r>
              <a:r>
                <a:rPr lang="en-US" altLang="zh-CN" sz="1600" b="1" dirty="0">
                  <a:solidFill>
                    <a:schemeClr val="accent1">
                      <a:lumMod val="75000"/>
                    </a:schemeClr>
                  </a:solidFill>
                  <a:latin typeface="Times New Roman" pitchFamily="18" charset="0"/>
                  <a:ea typeface="微软雅黑" panose="020B0503020204020204" pitchFamily="34" charset="-122"/>
                  <a:cs typeface="Times New Roman" pitchFamily="18" charset="0"/>
                </a:rPr>
                <a:t>A</a:t>
              </a:r>
              <a:r>
                <a:rPr lang="zh-CN" altLang="en-US" sz="1600" b="1" dirty="0">
                  <a:solidFill>
                    <a:schemeClr val="accent1">
                      <a:lumMod val="75000"/>
                    </a:schemeClr>
                  </a:solidFill>
                  <a:latin typeface="Times New Roman" pitchFamily="18" charset="0"/>
                  <a:ea typeface="微软雅黑" panose="020B0503020204020204" pitchFamily="34" charset="-122"/>
                  <a:cs typeface="Times New Roman" pitchFamily="18" charset="0"/>
                </a:rPr>
                <a:t>的情况下才成立。</a:t>
              </a:r>
              <a:endParaRPr lang="en-US" altLang="zh-CN" sz="1600" b="1" dirty="0">
                <a:solidFill>
                  <a:schemeClr val="accent1">
                    <a:lumMod val="75000"/>
                  </a:schemeClr>
                </a:solidFill>
                <a:latin typeface="Times New Roman" pitchFamily="18" charset="0"/>
                <a:ea typeface="微软雅黑" panose="020B0503020204020204" pitchFamily="34" charset="-122"/>
                <a:cs typeface="Times New Roman" pitchFamily="18" charset="0"/>
              </a:endParaRPr>
            </a:p>
            <a:p>
              <a:pPr algn="just">
                <a:lnSpc>
                  <a:spcPct val="110000"/>
                </a:lnSpc>
                <a:spcBef>
                  <a:spcPts val="0"/>
                </a:spcBef>
                <a:spcAft>
                  <a:spcPts val="600"/>
                </a:spcAft>
                <a:buClr>
                  <a:schemeClr val="tx1"/>
                </a:buClr>
              </a:pPr>
              <a:r>
                <a:rPr lang="en-US" altLang="zh-CN" sz="1600" b="1" dirty="0">
                  <a:solidFill>
                    <a:schemeClr val="accent1">
                      <a:lumMod val="75000"/>
                    </a:schemeClr>
                  </a:solidFill>
                  <a:latin typeface="Times New Roman" pitchFamily="18" charset="0"/>
                  <a:ea typeface="微软雅黑" panose="020B0503020204020204" pitchFamily="34" charset="-122"/>
                  <a:cs typeface="Times New Roman" pitchFamily="18" charset="0"/>
                </a:rPr>
                <a:t>1</a:t>
              </a:r>
              <a:r>
                <a:rPr lang="zh-CN" altLang="en-US" sz="1600" b="1" dirty="0">
                  <a:solidFill>
                    <a:schemeClr val="accent1">
                      <a:lumMod val="75000"/>
                    </a:schemeClr>
                  </a:solidFill>
                  <a:latin typeface="Times New Roman" pitchFamily="18" charset="0"/>
                  <a:ea typeface="微软雅黑" panose="020B0503020204020204" pitchFamily="34" charset="-122"/>
                  <a:cs typeface="Times New Roman" pitchFamily="18" charset="0"/>
                </a:rPr>
                <a:t>、请通过惯性力的观点分析其原因。</a:t>
              </a:r>
              <a:endParaRPr lang="en-US" altLang="zh-CN" sz="1600" b="1" dirty="0">
                <a:solidFill>
                  <a:schemeClr val="accent1">
                    <a:lumMod val="75000"/>
                  </a:schemeClr>
                </a:solidFill>
                <a:latin typeface="Times New Roman" pitchFamily="18" charset="0"/>
                <a:ea typeface="微软雅黑" panose="020B0503020204020204" pitchFamily="34" charset="-122"/>
                <a:cs typeface="Times New Roman" pitchFamily="18" charset="0"/>
              </a:endParaRPr>
            </a:p>
            <a:p>
              <a:pPr algn="just">
                <a:lnSpc>
                  <a:spcPct val="110000"/>
                </a:lnSpc>
                <a:spcBef>
                  <a:spcPts val="0"/>
                </a:spcBef>
                <a:spcAft>
                  <a:spcPts val="600"/>
                </a:spcAft>
                <a:buClr>
                  <a:schemeClr val="tx1"/>
                </a:buClr>
              </a:pPr>
              <a:r>
                <a:rPr lang="en-US" altLang="zh-CN" sz="1600" b="1" dirty="0">
                  <a:solidFill>
                    <a:schemeClr val="accent1">
                      <a:lumMod val="75000"/>
                    </a:schemeClr>
                  </a:solidFill>
                  <a:latin typeface="Times New Roman" pitchFamily="18" charset="0"/>
                  <a:ea typeface="微软雅黑" panose="020B0503020204020204" pitchFamily="34" charset="-122"/>
                  <a:cs typeface="Times New Roman" pitchFamily="18" charset="0"/>
                </a:rPr>
                <a:t>2</a:t>
              </a:r>
              <a:r>
                <a:rPr lang="zh-CN" altLang="en-US" sz="1600" b="1" dirty="0">
                  <a:solidFill>
                    <a:schemeClr val="accent1">
                      <a:lumMod val="75000"/>
                    </a:schemeClr>
                  </a:solidFill>
                  <a:latin typeface="Times New Roman" pitchFamily="18" charset="0"/>
                  <a:ea typeface="微软雅黑" panose="020B0503020204020204" pitchFamily="34" charset="-122"/>
                  <a:cs typeface="Times New Roman" pitchFamily="18" charset="0"/>
                </a:rPr>
                <a:t>、假设车厢在</a:t>
              </a:r>
              <a:r>
                <a:rPr lang="en-US" altLang="zh-CN" sz="1600" b="1" dirty="0">
                  <a:solidFill>
                    <a:schemeClr val="accent1">
                      <a:lumMod val="75000"/>
                    </a:schemeClr>
                  </a:solidFill>
                  <a:latin typeface="Times New Roman" pitchFamily="18" charset="0"/>
                  <a:ea typeface="微软雅黑" panose="020B0503020204020204" pitchFamily="34" charset="-122"/>
                  <a:cs typeface="Times New Roman" pitchFamily="18" charset="0"/>
                </a:rPr>
                <a:t>0</a:t>
              </a:r>
              <a:r>
                <a:rPr lang="zh-CN" altLang="en-US" sz="1600" b="1" dirty="0">
                  <a:solidFill>
                    <a:schemeClr val="accent1">
                      <a:lumMod val="75000"/>
                    </a:schemeClr>
                  </a:solidFill>
                  <a:latin typeface="Times New Roman" pitchFamily="18" charset="0"/>
                  <a:ea typeface="微软雅黑" panose="020B0503020204020204" pitchFamily="34" charset="-122"/>
                  <a:cs typeface="Times New Roman" pitchFamily="18" charset="0"/>
                </a:rPr>
                <a:t>时刻突然获得</a:t>
              </a:r>
              <a:r>
                <a:rPr lang="en-US" altLang="zh-CN" sz="1600" b="1" dirty="0">
                  <a:solidFill>
                    <a:schemeClr val="accent1">
                      <a:lumMod val="75000"/>
                    </a:schemeClr>
                  </a:solidFill>
                  <a:latin typeface="Times New Roman" pitchFamily="18" charset="0"/>
                  <a:ea typeface="微软雅黑" panose="020B0503020204020204" pitchFamily="34" charset="-122"/>
                  <a:cs typeface="Times New Roman" pitchFamily="18" charset="0"/>
                </a:rPr>
                <a:t>A</a:t>
              </a:r>
              <a:r>
                <a:rPr lang="zh-CN" altLang="en-US" sz="1600" b="1" dirty="0">
                  <a:solidFill>
                    <a:schemeClr val="accent1">
                      <a:lumMod val="75000"/>
                    </a:schemeClr>
                  </a:solidFill>
                  <a:latin typeface="Times New Roman" pitchFamily="18" charset="0"/>
                  <a:ea typeface="微软雅黑" panose="020B0503020204020204" pitchFamily="34" charset="-122"/>
                  <a:cs typeface="Times New Roman" pitchFamily="18" charset="0"/>
                </a:rPr>
                <a:t>的加速度，物块相对车厢将怎么运动？</a:t>
              </a:r>
            </a:p>
          </p:txBody>
        </p:sp>
      </p:grpSp>
      <p:cxnSp>
        <p:nvCxnSpPr>
          <p:cNvPr id="81" name="直接箭头连接符 80">
            <a:extLst>
              <a:ext uri="{FF2B5EF4-FFF2-40B4-BE49-F238E27FC236}">
                <a16:creationId xmlns:a16="http://schemas.microsoft.com/office/drawing/2014/main" id="{BC0B09B8-D410-418F-9C8C-924F56B656E1}"/>
              </a:ext>
            </a:extLst>
          </p:cNvPr>
          <p:cNvCxnSpPr>
            <a:cxnSpLocks/>
          </p:cNvCxnSpPr>
          <p:nvPr/>
        </p:nvCxnSpPr>
        <p:spPr>
          <a:xfrm flipV="1">
            <a:off x="3610833" y="2996488"/>
            <a:ext cx="2060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9" name="文本框 88">
            <a:extLst>
              <a:ext uri="{FF2B5EF4-FFF2-40B4-BE49-F238E27FC236}">
                <a16:creationId xmlns:a16="http://schemas.microsoft.com/office/drawing/2014/main" id="{ED3402A0-B15B-4715-9558-644336B37D36}"/>
              </a:ext>
            </a:extLst>
          </p:cNvPr>
          <p:cNvSpPr txBox="1"/>
          <p:nvPr/>
        </p:nvSpPr>
        <p:spPr>
          <a:xfrm>
            <a:off x="395536" y="1385364"/>
            <a:ext cx="8568952" cy="648072"/>
          </a:xfrm>
          <a:prstGeom prst="rect">
            <a:avLst/>
          </a:prstGeom>
          <a:noFill/>
        </p:spPr>
        <p:txBody>
          <a:bodyPr wrap="square" rtlCol="0">
            <a:noAutofit/>
          </a:bodyPr>
          <a:lstStyle/>
          <a:p>
            <a:pPr marL="342900" indent="-342900" algn="just">
              <a:lnSpc>
                <a:spcPct val="110000"/>
              </a:lnSpc>
              <a:spcBef>
                <a:spcPts val="0"/>
              </a:spcBef>
              <a:spcAft>
                <a:spcPts val="600"/>
              </a:spcAft>
              <a:buClr>
                <a:srgbClr val="FF0000"/>
              </a:buClr>
              <a:buFont typeface="Wingdings" panose="05000000000000000000" pitchFamily="2" charset="2"/>
              <a:buChar char="n"/>
            </a:pPr>
            <a:r>
              <a:rPr lang="zh-CN" altLang="en-US" sz="2400" b="1" dirty="0">
                <a:solidFill>
                  <a:srgbClr val="FF0000"/>
                </a:solidFill>
                <a:latin typeface="Times New Roman" pitchFamily="18" charset="0"/>
                <a:ea typeface="微软雅黑" panose="020B0503020204020204" pitchFamily="34" charset="-122"/>
                <a:cs typeface="Times New Roman" pitchFamily="18" charset="0"/>
              </a:rPr>
              <a:t>引入惯性力概念使非惯性参考系中牛顿第一、二定理适用</a:t>
            </a:r>
          </a:p>
        </p:txBody>
      </p:sp>
      <p:grpSp>
        <p:nvGrpSpPr>
          <p:cNvPr id="4" name="组合 3">
            <a:extLst>
              <a:ext uri="{FF2B5EF4-FFF2-40B4-BE49-F238E27FC236}">
                <a16:creationId xmlns:a16="http://schemas.microsoft.com/office/drawing/2014/main" id="{93F01BCA-8935-4E62-8DD2-74E0E819D3BE}"/>
              </a:ext>
            </a:extLst>
          </p:cNvPr>
          <p:cNvGrpSpPr/>
          <p:nvPr/>
        </p:nvGrpSpPr>
        <p:grpSpPr>
          <a:xfrm>
            <a:off x="152266" y="6210466"/>
            <a:ext cx="4535427" cy="637056"/>
            <a:chOff x="215519" y="4991231"/>
            <a:chExt cx="4535427" cy="637056"/>
          </a:xfrm>
        </p:grpSpPr>
        <p:sp>
          <p:nvSpPr>
            <p:cNvPr id="91" name="文本框 90">
              <a:extLst>
                <a:ext uri="{FF2B5EF4-FFF2-40B4-BE49-F238E27FC236}">
                  <a16:creationId xmlns:a16="http://schemas.microsoft.com/office/drawing/2014/main" id="{373F7180-9A8E-4CA5-8E2A-E6DA4BA67AD8}"/>
                </a:ext>
              </a:extLst>
            </p:cNvPr>
            <p:cNvSpPr txBox="1"/>
            <p:nvPr/>
          </p:nvSpPr>
          <p:spPr>
            <a:xfrm>
              <a:off x="215519" y="5195346"/>
              <a:ext cx="2032847" cy="413487"/>
            </a:xfrm>
            <a:prstGeom prst="rect">
              <a:avLst/>
            </a:prstGeom>
            <a:noFill/>
          </p:spPr>
          <p:txBody>
            <a:bodyPr wrap="square" rtlCol="0">
              <a:noAutofit/>
            </a:bodyPr>
            <a:lstStyle/>
            <a:p>
              <a:pPr algn="just">
                <a:lnSpc>
                  <a:spcPct val="110000"/>
                </a:lnSpc>
                <a:spcBef>
                  <a:spcPts val="0"/>
                </a:spcBef>
                <a:spcAft>
                  <a:spcPts val="600"/>
                </a:spcAft>
                <a:buClr>
                  <a:schemeClr val="tx1"/>
                </a:buClr>
              </a:pPr>
              <a:r>
                <a:rPr lang="zh-CN" altLang="en-US" sz="1600" b="1" dirty="0">
                  <a:latin typeface="Times New Roman" pitchFamily="18" charset="0"/>
                  <a:ea typeface="微软雅黑" panose="020B0503020204020204" pitchFamily="34" charset="-122"/>
                  <a:cs typeface="Times New Roman" pitchFamily="18" charset="0"/>
                </a:rPr>
                <a:t>以地面为参考系有：</a:t>
              </a:r>
            </a:p>
          </p:txBody>
        </p:sp>
        <p:graphicFrame>
          <p:nvGraphicFramePr>
            <p:cNvPr id="94" name="对象 93">
              <a:extLst>
                <a:ext uri="{FF2B5EF4-FFF2-40B4-BE49-F238E27FC236}">
                  <a16:creationId xmlns:a16="http://schemas.microsoft.com/office/drawing/2014/main" id="{DF18A4AC-E17C-46D9-834D-FD5B08FFD588}"/>
                </a:ext>
              </a:extLst>
            </p:cNvPr>
            <p:cNvGraphicFramePr>
              <a:graphicFrameLocks noChangeAspect="1"/>
            </p:cNvGraphicFramePr>
            <p:nvPr/>
          </p:nvGraphicFramePr>
          <p:xfrm>
            <a:off x="2110234" y="5138374"/>
            <a:ext cx="1311275" cy="374650"/>
          </p:xfrm>
          <a:graphic>
            <a:graphicData uri="http://schemas.openxmlformats.org/presentationml/2006/ole">
              <mc:AlternateContent xmlns:mc="http://schemas.openxmlformats.org/markup-compatibility/2006">
                <mc:Choice xmlns:v="urn:schemas-microsoft-com:vml" Requires="v">
                  <p:oleObj name="Equation" r:id="rId20" imgW="622080" imgH="177480" progId="Equation.DSMT4">
                    <p:embed/>
                  </p:oleObj>
                </mc:Choice>
                <mc:Fallback>
                  <p:oleObj name="Equation" r:id="rId20" imgW="622080" imgH="177480" progId="Equation.DSMT4">
                    <p:embed/>
                    <p:pic>
                      <p:nvPicPr>
                        <p:cNvPr id="94" name="对象 93">
                          <a:extLst>
                            <a:ext uri="{FF2B5EF4-FFF2-40B4-BE49-F238E27FC236}">
                              <a16:creationId xmlns:a16="http://schemas.microsoft.com/office/drawing/2014/main" id="{DF18A4AC-E17C-46D9-834D-FD5B08FFD588}"/>
                            </a:ext>
                          </a:extLst>
                        </p:cNvPr>
                        <p:cNvPicPr/>
                        <p:nvPr/>
                      </p:nvPicPr>
                      <p:blipFill>
                        <a:blip r:embed="rId21"/>
                        <a:stretch>
                          <a:fillRect/>
                        </a:stretch>
                      </p:blipFill>
                      <p:spPr>
                        <a:xfrm>
                          <a:off x="2110234" y="5138374"/>
                          <a:ext cx="1311275" cy="374650"/>
                        </a:xfrm>
                        <a:prstGeom prst="rect">
                          <a:avLst/>
                        </a:prstGeom>
                      </p:spPr>
                    </p:pic>
                  </p:oleObj>
                </mc:Fallback>
              </mc:AlternateContent>
            </a:graphicData>
          </a:graphic>
        </p:graphicFrame>
        <p:sp>
          <p:nvSpPr>
            <p:cNvPr id="101" name="右箭头 22">
              <a:extLst>
                <a:ext uri="{FF2B5EF4-FFF2-40B4-BE49-F238E27FC236}">
                  <a16:creationId xmlns:a16="http://schemas.microsoft.com/office/drawing/2014/main" id="{DCC32404-9E8A-488B-A7D4-DDA19C989ECC}"/>
                </a:ext>
              </a:extLst>
            </p:cNvPr>
            <p:cNvSpPr/>
            <p:nvPr/>
          </p:nvSpPr>
          <p:spPr>
            <a:xfrm>
              <a:off x="3440515" y="5209911"/>
              <a:ext cx="370188" cy="226151"/>
            </a:xfrm>
            <a:prstGeom prst="right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aphicFrame>
          <p:nvGraphicFramePr>
            <p:cNvPr id="102" name="对象 101">
              <a:extLst>
                <a:ext uri="{FF2B5EF4-FFF2-40B4-BE49-F238E27FC236}">
                  <a16:creationId xmlns:a16="http://schemas.microsoft.com/office/drawing/2014/main" id="{4E2525A8-1800-4934-851A-55114D65E8AB}"/>
                </a:ext>
              </a:extLst>
            </p:cNvPr>
            <p:cNvGraphicFramePr>
              <a:graphicFrameLocks noChangeAspect="1"/>
            </p:cNvGraphicFramePr>
            <p:nvPr/>
          </p:nvGraphicFramePr>
          <p:xfrm>
            <a:off x="3824651" y="4991231"/>
            <a:ext cx="926295" cy="637056"/>
          </p:xfrm>
          <a:graphic>
            <a:graphicData uri="http://schemas.openxmlformats.org/presentationml/2006/ole">
              <mc:AlternateContent xmlns:mc="http://schemas.openxmlformats.org/markup-compatibility/2006">
                <mc:Choice xmlns:v="urn:schemas-microsoft-com:vml" Requires="v">
                  <p:oleObj name="Equation" r:id="rId18" imgW="571320" imgH="393480" progId="Equation.DSMT4">
                    <p:embed/>
                  </p:oleObj>
                </mc:Choice>
                <mc:Fallback>
                  <p:oleObj name="Equation" r:id="rId18" imgW="571320" imgH="393480" progId="Equation.DSMT4">
                    <p:embed/>
                    <p:pic>
                      <p:nvPicPr>
                        <p:cNvPr id="102" name="对象 101">
                          <a:extLst>
                            <a:ext uri="{FF2B5EF4-FFF2-40B4-BE49-F238E27FC236}">
                              <a16:creationId xmlns:a16="http://schemas.microsoft.com/office/drawing/2014/main" id="{4E2525A8-1800-4934-851A-55114D65E8AB}"/>
                            </a:ext>
                          </a:extLst>
                        </p:cNvPr>
                        <p:cNvPicPr/>
                        <p:nvPr/>
                      </p:nvPicPr>
                      <p:blipFill>
                        <a:blip r:embed="rId19"/>
                        <a:stretch>
                          <a:fillRect/>
                        </a:stretch>
                      </p:blipFill>
                      <p:spPr>
                        <a:xfrm>
                          <a:off x="3824651" y="4991231"/>
                          <a:ext cx="926295" cy="637056"/>
                        </a:xfrm>
                        <a:prstGeom prst="rect">
                          <a:avLst/>
                        </a:prstGeom>
                      </p:spPr>
                    </p:pic>
                  </p:oleObj>
                </mc:Fallback>
              </mc:AlternateContent>
            </a:graphicData>
          </a:graphic>
        </p:graphicFrame>
      </p:grpSp>
    </p:spTree>
    <p:extLst>
      <p:ext uri="{BB962C8B-B14F-4D97-AF65-F5344CB8AC3E}">
        <p14:creationId xmlns:p14="http://schemas.microsoft.com/office/powerpoint/2010/main" val="2843369907"/>
      </p:ext>
    </p:extLst>
  </p:cSld>
  <p:clrMapOvr>
    <a:masterClrMapping/>
  </p:clrMapOvr>
  <p:transition advTm="528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8" name="矩形 7"/>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10" name="图片 4">
            <a:extLst>
              <a:ext uri="{FF2B5EF4-FFF2-40B4-BE49-F238E27FC236}">
                <a16:creationId xmlns:a16="http://schemas.microsoft.com/office/drawing/2014/main" id="{D581B58B-2E72-43DE-9B1B-004D714A5AA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标题 1">
            <a:extLst>
              <a:ext uri="{FF2B5EF4-FFF2-40B4-BE49-F238E27FC236}">
                <a16:creationId xmlns:a16="http://schemas.microsoft.com/office/drawing/2014/main" id="{2581602D-5D70-4645-81F7-4227B5F124D9}"/>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dirty="0">
                <a:latin typeface="微软雅黑" panose="020B0503020204020204" pitchFamily="34" charset="-122"/>
                <a:ea typeface="微软雅黑" panose="020B0503020204020204" pitchFamily="34" charset="-122"/>
              </a:rPr>
              <a:t>非惯性系与惯性力</a:t>
            </a:r>
          </a:p>
        </p:txBody>
      </p:sp>
      <p:sp>
        <p:nvSpPr>
          <p:cNvPr id="3" name="文本框 2"/>
          <p:cNvSpPr txBox="1"/>
          <p:nvPr/>
        </p:nvSpPr>
        <p:spPr>
          <a:xfrm>
            <a:off x="373058" y="1271432"/>
            <a:ext cx="8568952" cy="648072"/>
          </a:xfrm>
          <a:prstGeom prst="rect">
            <a:avLst/>
          </a:prstGeom>
          <a:noFill/>
        </p:spPr>
        <p:txBody>
          <a:bodyPr wrap="square" rtlCol="0">
            <a:noAutofit/>
          </a:bodyPr>
          <a:lstStyle/>
          <a:p>
            <a:pPr marL="342900" indent="-342900" algn="just">
              <a:lnSpc>
                <a:spcPct val="110000"/>
              </a:lnSpc>
              <a:spcBef>
                <a:spcPts val="0"/>
              </a:spcBef>
              <a:spcAft>
                <a:spcPts val="600"/>
              </a:spcAft>
              <a:buClr>
                <a:srgbClr val="FF0000"/>
              </a:buClr>
              <a:buFont typeface="Wingdings" panose="05000000000000000000" pitchFamily="2" charset="2"/>
              <a:buChar char="n"/>
            </a:pPr>
            <a:r>
              <a:rPr lang="zh-CN" altLang="en-US" sz="2400" b="1" dirty="0">
                <a:solidFill>
                  <a:srgbClr val="FF0000"/>
                </a:solidFill>
                <a:latin typeface="Times New Roman" pitchFamily="18" charset="0"/>
                <a:ea typeface="微软雅黑" panose="020B0503020204020204" pitchFamily="34" charset="-122"/>
                <a:cs typeface="Times New Roman" pitchFamily="18" charset="0"/>
              </a:rPr>
              <a:t>超重失重问题</a:t>
            </a:r>
          </a:p>
        </p:txBody>
      </p:sp>
      <p:sp>
        <p:nvSpPr>
          <p:cNvPr id="79" name="文本框 78"/>
          <p:cNvSpPr txBox="1"/>
          <p:nvPr/>
        </p:nvSpPr>
        <p:spPr>
          <a:xfrm>
            <a:off x="-900608" y="3960524"/>
            <a:ext cx="4481189" cy="2622144"/>
          </a:xfrm>
          <a:prstGeom prst="rect">
            <a:avLst/>
          </a:prstGeom>
          <a:noFill/>
        </p:spPr>
        <p:txBody>
          <a:bodyPr wrap="square" rtlCol="0">
            <a:noAutofit/>
          </a:bodyPr>
          <a:lstStyle/>
          <a:p>
            <a:pPr marL="1200150" lvl="2" indent="-285750" eaLnBrk="1" hangingPunct="1">
              <a:buFont typeface="Wingdings" panose="05000000000000000000" pitchFamily="2" charset="2"/>
              <a:buChar char="Ø"/>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当加速向上时，</a:t>
            </a:r>
            <a:r>
              <a:rPr lang="en-US" altLang="zh-CN" b="1" i="1" dirty="0" err="1">
                <a:latin typeface="Times New Roman" panose="02020603050405020304" pitchFamily="18" charset="0"/>
                <a:ea typeface="微软雅黑" panose="020B0503020204020204" pitchFamily="34" charset="-122"/>
                <a:cs typeface="Times New Roman" panose="02020603050405020304" pitchFamily="18" charset="0"/>
              </a:rPr>
              <a:t>g</a:t>
            </a:r>
            <a:r>
              <a:rPr lang="en-US" altLang="zh-CN" b="1" dirty="0" err="1">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i="1" dirty="0" err="1">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&gt;</a:t>
            </a:r>
            <a:r>
              <a:rPr lang="en-US" altLang="zh-CN" b="1" i="1" dirty="0">
                <a:latin typeface="Times New Roman" panose="02020603050405020304" pitchFamily="18" charset="0"/>
                <a:ea typeface="微软雅黑" panose="020B0503020204020204" pitchFamily="34" charset="-122"/>
                <a:cs typeface="Times New Roman" panose="02020603050405020304" pitchFamily="18" charset="0"/>
              </a:rPr>
              <a:t>g</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，有效重力增大，称为超重</a:t>
            </a:r>
          </a:p>
          <a:p>
            <a:pPr marL="1200150" lvl="2" indent="-285750" eaLnBrk="1" hangingPunct="1">
              <a:buFont typeface="Wingdings" panose="05000000000000000000" pitchFamily="2" charset="2"/>
              <a:buChar char="Ø"/>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当加速向下时，</a:t>
            </a:r>
            <a:r>
              <a:rPr lang="en-US" altLang="zh-CN" b="1" i="1" dirty="0">
                <a:latin typeface="Times New Roman" panose="02020603050405020304" pitchFamily="18" charset="0"/>
                <a:ea typeface="微软雅黑" panose="020B0503020204020204" pitchFamily="34" charset="-122"/>
                <a:cs typeface="Times New Roman" panose="02020603050405020304" pitchFamily="18" charset="0"/>
              </a:rPr>
              <a:t>g</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i="1" dirty="0">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&lt;</a:t>
            </a:r>
            <a:r>
              <a:rPr lang="en-US" altLang="zh-CN" b="1" i="1" dirty="0">
                <a:latin typeface="Times New Roman" panose="02020603050405020304" pitchFamily="18" charset="0"/>
                <a:ea typeface="微软雅黑" panose="020B0503020204020204" pitchFamily="34" charset="-122"/>
                <a:cs typeface="Times New Roman" panose="02020603050405020304" pitchFamily="18" charset="0"/>
              </a:rPr>
              <a:t>g</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，有效重力减小，称为失重</a:t>
            </a:r>
          </a:p>
          <a:p>
            <a:pPr marL="1200150" lvl="2" indent="-285750" eaLnBrk="1" hangingPunct="1">
              <a:buFont typeface="Wingdings" panose="05000000000000000000" pitchFamily="2" charset="2"/>
              <a:buChar char="Ø"/>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当加速向下的</a:t>
            </a:r>
            <a:r>
              <a:rPr lang="zh-CN" altLang="en-US" b="1" i="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b="1" i="1" dirty="0">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i="1" dirty="0">
                <a:latin typeface="Times New Roman" panose="02020603050405020304" pitchFamily="18" charset="0"/>
                <a:ea typeface="微软雅黑" panose="020B0503020204020204" pitchFamily="34" charset="-122"/>
                <a:cs typeface="Times New Roman" panose="02020603050405020304" pitchFamily="18" charset="0"/>
              </a:rPr>
              <a:t>g </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时，有效重力</a:t>
            </a:r>
            <a:r>
              <a:rPr lang="en-US" altLang="zh-CN"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为零，称为完全失重</a:t>
            </a:r>
          </a:p>
          <a:p>
            <a:pPr marL="1200150" lvl="2" indent="-285750" eaLnBrk="1" hangingPunct="1">
              <a:buFont typeface="Wingdings" panose="05000000000000000000" pitchFamily="2" charset="2"/>
              <a:buChar char="Ø"/>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造成完全失重环境的方法：自由降落电梯，自由飞行的飞行器</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4331" y="4197710"/>
            <a:ext cx="2719470" cy="2039603"/>
          </a:xfrm>
          <a:prstGeom prst="rect">
            <a:avLst/>
          </a:prstGeom>
        </p:spPr>
      </p:pic>
      <p:grpSp>
        <p:nvGrpSpPr>
          <p:cNvPr id="94" name="组合 93"/>
          <p:cNvGrpSpPr/>
          <p:nvPr/>
        </p:nvGrpSpPr>
        <p:grpSpPr>
          <a:xfrm>
            <a:off x="6435950" y="1295308"/>
            <a:ext cx="2569810" cy="4996329"/>
            <a:chOff x="5940425" y="307975"/>
            <a:chExt cx="2879725" cy="6019800"/>
          </a:xfrm>
        </p:grpSpPr>
        <p:grpSp>
          <p:nvGrpSpPr>
            <p:cNvPr id="101" name="Group 30"/>
            <p:cNvGrpSpPr>
              <a:grpSpLocks/>
            </p:cNvGrpSpPr>
            <p:nvPr/>
          </p:nvGrpSpPr>
          <p:grpSpPr bwMode="auto">
            <a:xfrm>
              <a:off x="6011863" y="307975"/>
              <a:ext cx="2808287" cy="6019800"/>
              <a:chOff x="3787" y="194"/>
              <a:chExt cx="1769" cy="3792"/>
            </a:xfrm>
          </p:grpSpPr>
          <p:sp>
            <p:nvSpPr>
              <p:cNvPr id="114" name="Rectangle 9" descr="宽下对角线"/>
              <p:cNvSpPr>
                <a:spLocks noChangeArrowheads="1"/>
              </p:cNvSpPr>
              <p:nvPr/>
            </p:nvSpPr>
            <p:spPr bwMode="auto">
              <a:xfrm>
                <a:off x="4626" y="194"/>
                <a:ext cx="90" cy="544"/>
              </a:xfrm>
              <a:prstGeom prst="rect">
                <a:avLst/>
              </a:prstGeom>
              <a:blipFill dpi="0" rotWithShape="0">
                <a:blip r:embed="rId4"/>
                <a:srcRect/>
                <a:tile tx="0" ty="0" sx="100000" sy="100000" flip="none" algn="tl"/>
              </a:blipFill>
              <a:ln w="19050">
                <a:solidFill>
                  <a:srgbClr val="CC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7" name="Rectangle 7"/>
              <p:cNvSpPr>
                <a:spLocks noChangeArrowheads="1"/>
              </p:cNvSpPr>
              <p:nvPr/>
            </p:nvSpPr>
            <p:spPr bwMode="auto">
              <a:xfrm>
                <a:off x="3787" y="720"/>
                <a:ext cx="1769" cy="3266"/>
              </a:xfrm>
              <a:prstGeom prst="rect">
                <a:avLst/>
              </a:prstGeom>
              <a:solidFill>
                <a:srgbClr val="CCFFFF"/>
              </a:solidFill>
              <a:ln w="1905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118" name="Picture 6" descr="2-19"/>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14" y="961"/>
                <a:ext cx="1116" cy="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2" name="Group 20"/>
            <p:cNvGrpSpPr>
              <a:grpSpLocks/>
            </p:cNvGrpSpPr>
            <p:nvPr/>
          </p:nvGrpSpPr>
          <p:grpSpPr bwMode="auto">
            <a:xfrm>
              <a:off x="5940425" y="3284538"/>
              <a:ext cx="649288" cy="1512887"/>
              <a:chOff x="3742" y="2069"/>
              <a:chExt cx="409" cy="953"/>
            </a:xfrm>
          </p:grpSpPr>
          <p:sp>
            <p:nvSpPr>
              <p:cNvPr id="112" name="Line 11"/>
              <p:cNvSpPr>
                <a:spLocks noChangeShapeType="1"/>
              </p:cNvSpPr>
              <p:nvPr/>
            </p:nvSpPr>
            <p:spPr bwMode="auto">
              <a:xfrm>
                <a:off x="3923" y="2069"/>
                <a:ext cx="0" cy="725"/>
              </a:xfrm>
              <a:prstGeom prst="line">
                <a:avLst/>
              </a:prstGeom>
              <a:noFill/>
              <a:ln w="19050">
                <a:solidFill>
                  <a:srgbClr val="008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 name="Rectangle 14"/>
              <p:cNvSpPr>
                <a:spLocks noChangeArrowheads="1"/>
              </p:cNvSpPr>
              <p:nvPr/>
            </p:nvSpPr>
            <p:spPr bwMode="auto">
              <a:xfrm>
                <a:off x="3742" y="2750"/>
                <a:ext cx="409"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i="1">
                    <a:solidFill>
                      <a:srgbClr val="008000"/>
                    </a:solidFill>
                    <a:latin typeface="Times New Roman" panose="02020603050405020304" pitchFamily="18" charset="0"/>
                  </a:rPr>
                  <a:t>mg</a:t>
                </a:r>
              </a:p>
            </p:txBody>
          </p:sp>
        </p:grpSp>
        <p:grpSp>
          <p:nvGrpSpPr>
            <p:cNvPr id="103" name="Group 21"/>
            <p:cNvGrpSpPr>
              <a:grpSpLocks/>
            </p:cNvGrpSpPr>
            <p:nvPr/>
          </p:nvGrpSpPr>
          <p:grpSpPr bwMode="auto">
            <a:xfrm>
              <a:off x="5940425" y="1844675"/>
              <a:ext cx="649288" cy="1438275"/>
              <a:chOff x="3742" y="1162"/>
              <a:chExt cx="409" cy="906"/>
            </a:xfrm>
          </p:grpSpPr>
          <p:sp>
            <p:nvSpPr>
              <p:cNvPr id="110" name="Line 12"/>
              <p:cNvSpPr>
                <a:spLocks noChangeShapeType="1"/>
              </p:cNvSpPr>
              <p:nvPr/>
            </p:nvSpPr>
            <p:spPr bwMode="auto">
              <a:xfrm flipV="1">
                <a:off x="3923" y="1479"/>
                <a:ext cx="0" cy="589"/>
              </a:xfrm>
              <a:prstGeom prst="line">
                <a:avLst/>
              </a:prstGeom>
              <a:noFill/>
              <a:ln w="1905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 name="Rectangle 15"/>
              <p:cNvSpPr>
                <a:spLocks noChangeArrowheads="1"/>
              </p:cNvSpPr>
              <p:nvPr/>
            </p:nvSpPr>
            <p:spPr bwMode="auto">
              <a:xfrm>
                <a:off x="3742" y="1162"/>
                <a:ext cx="409"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i="1">
                    <a:solidFill>
                      <a:srgbClr val="FF00FF"/>
                    </a:solidFill>
                    <a:latin typeface="Times New Roman" panose="02020603050405020304" pitchFamily="18" charset="0"/>
                  </a:rPr>
                  <a:t>N</a:t>
                </a:r>
              </a:p>
            </p:txBody>
          </p:sp>
        </p:grpSp>
        <p:grpSp>
          <p:nvGrpSpPr>
            <p:cNvPr id="104" name="Group 19"/>
            <p:cNvGrpSpPr>
              <a:grpSpLocks/>
            </p:cNvGrpSpPr>
            <p:nvPr/>
          </p:nvGrpSpPr>
          <p:grpSpPr bwMode="auto">
            <a:xfrm>
              <a:off x="8316913" y="1341438"/>
              <a:ext cx="360362" cy="1150937"/>
              <a:chOff x="5239" y="845"/>
              <a:chExt cx="227" cy="725"/>
            </a:xfrm>
          </p:grpSpPr>
          <p:sp>
            <p:nvSpPr>
              <p:cNvPr id="108" name="Rectangle 13"/>
              <p:cNvSpPr>
                <a:spLocks noChangeArrowheads="1"/>
              </p:cNvSpPr>
              <p:nvPr/>
            </p:nvSpPr>
            <p:spPr bwMode="auto">
              <a:xfrm>
                <a:off x="5239" y="1026"/>
                <a:ext cx="227"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i="1">
                    <a:solidFill>
                      <a:schemeClr val="hlink"/>
                    </a:solidFill>
                    <a:latin typeface="Times New Roman" panose="02020603050405020304" pitchFamily="18" charset="0"/>
                  </a:rPr>
                  <a:t>A</a:t>
                </a:r>
              </a:p>
            </p:txBody>
          </p:sp>
          <p:sp>
            <p:nvSpPr>
              <p:cNvPr id="109" name="Line 16"/>
              <p:cNvSpPr>
                <a:spLocks noChangeShapeType="1"/>
              </p:cNvSpPr>
              <p:nvPr/>
            </p:nvSpPr>
            <p:spPr bwMode="auto">
              <a:xfrm>
                <a:off x="5240" y="845"/>
                <a:ext cx="0" cy="725"/>
              </a:xfrm>
              <a:prstGeom prst="line">
                <a:avLst/>
              </a:prstGeom>
              <a:noFill/>
              <a:ln w="1905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5" name="Group 22"/>
            <p:cNvGrpSpPr>
              <a:grpSpLocks/>
            </p:cNvGrpSpPr>
            <p:nvPr/>
          </p:nvGrpSpPr>
          <p:grpSpPr bwMode="auto">
            <a:xfrm>
              <a:off x="6326188" y="2265363"/>
              <a:ext cx="574675" cy="1017587"/>
              <a:chOff x="3985" y="1427"/>
              <a:chExt cx="362" cy="641"/>
            </a:xfrm>
          </p:grpSpPr>
          <p:sp>
            <p:nvSpPr>
              <p:cNvPr id="106" name="Rectangle 17"/>
              <p:cNvSpPr>
                <a:spLocks noChangeArrowheads="1"/>
              </p:cNvSpPr>
              <p:nvPr/>
            </p:nvSpPr>
            <p:spPr bwMode="auto">
              <a:xfrm>
                <a:off x="3985" y="1427"/>
                <a:ext cx="362"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dirty="0">
                    <a:solidFill>
                      <a:schemeClr val="hlink"/>
                    </a:solidFill>
                    <a:latin typeface="Symbol" panose="05050102010706020507" pitchFamily="18" charset="2"/>
                  </a:rPr>
                  <a:t>-</a:t>
                </a:r>
                <a:r>
                  <a:rPr lang="en-US" altLang="zh-CN" sz="2400" b="1" i="1" dirty="0">
                    <a:solidFill>
                      <a:schemeClr val="hlink"/>
                    </a:solidFill>
                    <a:latin typeface="Times New Roman" panose="02020603050405020304" pitchFamily="18" charset="0"/>
                  </a:rPr>
                  <a:t>mA</a:t>
                </a:r>
              </a:p>
            </p:txBody>
          </p:sp>
          <p:sp>
            <p:nvSpPr>
              <p:cNvPr id="107" name="Line 18"/>
              <p:cNvSpPr>
                <a:spLocks noChangeShapeType="1"/>
              </p:cNvSpPr>
              <p:nvPr/>
            </p:nvSpPr>
            <p:spPr bwMode="auto">
              <a:xfrm>
                <a:off x="4241" y="1706"/>
                <a:ext cx="0" cy="362"/>
              </a:xfrm>
              <a:prstGeom prst="line">
                <a:avLst/>
              </a:prstGeom>
              <a:noFill/>
              <a:ln w="19050">
                <a:solidFill>
                  <a:schemeClr val="hlink"/>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aphicFrame>
        <p:nvGraphicFramePr>
          <p:cNvPr id="119" name="Object 29"/>
          <p:cNvGraphicFramePr>
            <a:graphicFrameLocks/>
          </p:cNvGraphicFramePr>
          <p:nvPr/>
        </p:nvGraphicFramePr>
        <p:xfrm>
          <a:off x="822137" y="1879272"/>
          <a:ext cx="3743325" cy="1846262"/>
        </p:xfrm>
        <a:graphic>
          <a:graphicData uri="http://schemas.openxmlformats.org/presentationml/2006/ole">
            <mc:AlternateContent xmlns:mc="http://schemas.openxmlformats.org/markup-compatibility/2006">
              <mc:Choice xmlns:v="urn:schemas-microsoft-com:vml" Requires="v">
                <p:oleObj name="BMP 图像" r:id="rId6" imgW="3742857" imgH="1848108" progId="Paint.Picture">
                  <p:embed/>
                </p:oleObj>
              </mc:Choice>
              <mc:Fallback>
                <p:oleObj name="BMP 图像" r:id="rId6" imgW="3742857" imgH="1848108" progId="Paint.Picture">
                  <p:embed/>
                  <p:pic>
                    <p:nvPicPr>
                      <p:cNvPr id="119" name="Object 29"/>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2137" y="1879272"/>
                        <a:ext cx="3743325" cy="184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矩形 4">
            <a:extLst>
              <a:ext uri="{FF2B5EF4-FFF2-40B4-BE49-F238E27FC236}">
                <a16:creationId xmlns:a16="http://schemas.microsoft.com/office/drawing/2014/main" id="{C6EDA87B-2168-4AC8-8A35-ACF185B44A8C}"/>
              </a:ext>
            </a:extLst>
          </p:cNvPr>
          <p:cNvSpPr/>
          <p:nvPr/>
        </p:nvSpPr>
        <p:spPr>
          <a:xfrm>
            <a:off x="3851920" y="1870183"/>
            <a:ext cx="288032" cy="435722"/>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381CBB3F-B578-4A06-A455-B76445DCB3AE}"/>
              </a:ext>
            </a:extLst>
          </p:cNvPr>
          <p:cNvSpPr/>
          <p:nvPr/>
        </p:nvSpPr>
        <p:spPr>
          <a:xfrm>
            <a:off x="2829681" y="2257687"/>
            <a:ext cx="288032" cy="435722"/>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对象 3">
            <a:extLst>
              <a:ext uri="{FF2B5EF4-FFF2-40B4-BE49-F238E27FC236}">
                <a16:creationId xmlns:a16="http://schemas.microsoft.com/office/drawing/2014/main" id="{2B0BE32F-178C-4069-884E-C9600E656142}"/>
              </a:ext>
            </a:extLst>
          </p:cNvPr>
          <p:cNvGraphicFramePr>
            <a:graphicFrameLocks noChangeAspect="1"/>
          </p:cNvGraphicFramePr>
          <p:nvPr/>
        </p:nvGraphicFramePr>
        <p:xfrm>
          <a:off x="3941126" y="1895092"/>
          <a:ext cx="274387" cy="379920"/>
        </p:xfrm>
        <a:graphic>
          <a:graphicData uri="http://schemas.openxmlformats.org/presentationml/2006/ole">
            <mc:AlternateContent xmlns:mc="http://schemas.openxmlformats.org/markup-compatibility/2006">
              <mc:Choice xmlns:v="urn:schemas-microsoft-com:vml" Requires="v">
                <p:oleObj name="Equation" r:id="rId8" imgW="164880" imgH="228600" progId="Equation.DSMT4">
                  <p:embed/>
                </p:oleObj>
              </mc:Choice>
              <mc:Fallback>
                <p:oleObj name="Equation" r:id="rId8" imgW="164880" imgH="228600" progId="Equation.DSMT4">
                  <p:embed/>
                  <p:pic>
                    <p:nvPicPr>
                      <p:cNvPr id="4" name="对象 3">
                        <a:extLst>
                          <a:ext uri="{FF2B5EF4-FFF2-40B4-BE49-F238E27FC236}">
                            <a16:creationId xmlns:a16="http://schemas.microsoft.com/office/drawing/2014/main" id="{2B0BE32F-178C-4069-884E-C9600E656142}"/>
                          </a:ext>
                        </a:extLst>
                      </p:cNvPr>
                      <p:cNvPicPr/>
                      <p:nvPr/>
                    </p:nvPicPr>
                    <p:blipFill>
                      <a:blip r:embed="rId9"/>
                      <a:stretch>
                        <a:fillRect/>
                      </a:stretch>
                    </p:blipFill>
                    <p:spPr>
                      <a:xfrm>
                        <a:off x="3941126" y="1895092"/>
                        <a:ext cx="274387" cy="379920"/>
                      </a:xfrm>
                      <a:prstGeom prst="rect">
                        <a:avLst/>
                      </a:prstGeom>
                    </p:spPr>
                  </p:pic>
                </p:oleObj>
              </mc:Fallback>
            </mc:AlternateContent>
          </a:graphicData>
        </a:graphic>
      </p:graphicFrame>
      <p:graphicFrame>
        <p:nvGraphicFramePr>
          <p:cNvPr id="30" name="对象 29">
            <a:extLst>
              <a:ext uri="{FF2B5EF4-FFF2-40B4-BE49-F238E27FC236}">
                <a16:creationId xmlns:a16="http://schemas.microsoft.com/office/drawing/2014/main" id="{6B1B2106-92F1-4A4D-80FF-0AC72AB7756A}"/>
              </a:ext>
            </a:extLst>
          </p:cNvPr>
          <p:cNvGraphicFramePr>
            <a:graphicFrameLocks noChangeAspect="1"/>
          </p:cNvGraphicFramePr>
          <p:nvPr/>
        </p:nvGraphicFramePr>
        <p:xfrm>
          <a:off x="2816821" y="2302154"/>
          <a:ext cx="274387" cy="379920"/>
        </p:xfrm>
        <a:graphic>
          <a:graphicData uri="http://schemas.openxmlformats.org/presentationml/2006/ole">
            <mc:AlternateContent xmlns:mc="http://schemas.openxmlformats.org/markup-compatibility/2006">
              <mc:Choice xmlns:v="urn:schemas-microsoft-com:vml" Requires="v">
                <p:oleObj name="Equation" r:id="rId10" imgW="164880" imgH="228600" progId="Equation.DSMT4">
                  <p:embed/>
                </p:oleObj>
              </mc:Choice>
              <mc:Fallback>
                <p:oleObj name="Equation" r:id="rId10" imgW="164880" imgH="228600" progId="Equation.DSMT4">
                  <p:embed/>
                  <p:pic>
                    <p:nvPicPr>
                      <p:cNvPr id="30" name="对象 29">
                        <a:extLst>
                          <a:ext uri="{FF2B5EF4-FFF2-40B4-BE49-F238E27FC236}">
                            <a16:creationId xmlns:a16="http://schemas.microsoft.com/office/drawing/2014/main" id="{6B1B2106-92F1-4A4D-80FF-0AC72AB7756A}"/>
                          </a:ext>
                        </a:extLst>
                      </p:cNvPr>
                      <p:cNvPicPr/>
                      <p:nvPr/>
                    </p:nvPicPr>
                    <p:blipFill>
                      <a:blip r:embed="rId9"/>
                      <a:stretch>
                        <a:fillRect/>
                      </a:stretch>
                    </p:blipFill>
                    <p:spPr>
                      <a:xfrm>
                        <a:off x="2816821" y="2302154"/>
                        <a:ext cx="274387" cy="379920"/>
                      </a:xfrm>
                      <a:prstGeom prst="rect">
                        <a:avLst/>
                      </a:prstGeom>
                    </p:spPr>
                  </p:pic>
                </p:oleObj>
              </mc:Fallback>
            </mc:AlternateContent>
          </a:graphicData>
        </a:graphic>
      </p:graphicFrame>
      <p:cxnSp>
        <p:nvCxnSpPr>
          <p:cNvPr id="31" name="直接箭头连接符 30">
            <a:extLst>
              <a:ext uri="{FF2B5EF4-FFF2-40B4-BE49-F238E27FC236}">
                <a16:creationId xmlns:a16="http://schemas.microsoft.com/office/drawing/2014/main" id="{228E7A4C-2A02-488D-AE41-174DF5274569}"/>
              </a:ext>
            </a:extLst>
          </p:cNvPr>
          <p:cNvCxnSpPr>
            <a:cxnSpLocks/>
          </p:cNvCxnSpPr>
          <p:nvPr/>
        </p:nvCxnSpPr>
        <p:spPr>
          <a:xfrm flipV="1">
            <a:off x="8672245" y="2375016"/>
            <a:ext cx="2060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直接箭头连接符 31">
            <a:extLst>
              <a:ext uri="{FF2B5EF4-FFF2-40B4-BE49-F238E27FC236}">
                <a16:creationId xmlns:a16="http://schemas.microsoft.com/office/drawing/2014/main" id="{B7C496BE-E33F-4CA6-9497-26D1D2300A7C}"/>
              </a:ext>
            </a:extLst>
          </p:cNvPr>
          <p:cNvCxnSpPr>
            <a:cxnSpLocks/>
          </p:cNvCxnSpPr>
          <p:nvPr/>
        </p:nvCxnSpPr>
        <p:spPr>
          <a:xfrm flipV="1">
            <a:off x="7190018" y="2929128"/>
            <a:ext cx="2060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9840239"/>
      </p:ext>
    </p:extLst>
  </p:cSld>
  <p:clrMapOvr>
    <a:masterClrMapping/>
  </p:clrMapOvr>
  <p:transition advTm="5281"/>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8" name="矩形 7"/>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10" name="图片 4">
            <a:extLst>
              <a:ext uri="{FF2B5EF4-FFF2-40B4-BE49-F238E27FC236}">
                <a16:creationId xmlns:a16="http://schemas.microsoft.com/office/drawing/2014/main" id="{D581B58B-2E72-43DE-9B1B-004D714A5AA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标题 1">
            <a:extLst>
              <a:ext uri="{FF2B5EF4-FFF2-40B4-BE49-F238E27FC236}">
                <a16:creationId xmlns:a16="http://schemas.microsoft.com/office/drawing/2014/main" id="{2581602D-5D70-4645-81F7-4227B5F124D9}"/>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dirty="0">
                <a:latin typeface="微软雅黑" panose="020B0503020204020204" pitchFamily="34" charset="-122"/>
                <a:ea typeface="微软雅黑" panose="020B0503020204020204" pitchFamily="34" charset="-122"/>
              </a:rPr>
              <a:t>非惯性系与惯性力</a:t>
            </a:r>
          </a:p>
        </p:txBody>
      </p:sp>
      <p:sp>
        <p:nvSpPr>
          <p:cNvPr id="3" name="文本框 2"/>
          <p:cNvSpPr txBox="1"/>
          <p:nvPr/>
        </p:nvSpPr>
        <p:spPr>
          <a:xfrm>
            <a:off x="148519" y="1588794"/>
            <a:ext cx="8568952" cy="648072"/>
          </a:xfrm>
          <a:prstGeom prst="rect">
            <a:avLst/>
          </a:prstGeom>
          <a:noFill/>
        </p:spPr>
        <p:txBody>
          <a:bodyPr wrap="square" rtlCol="0">
            <a:noAutofit/>
          </a:bodyPr>
          <a:lstStyle/>
          <a:p>
            <a:pPr marL="342900" indent="-342900" algn="just">
              <a:lnSpc>
                <a:spcPct val="110000"/>
              </a:lnSpc>
              <a:spcBef>
                <a:spcPts val="0"/>
              </a:spcBef>
              <a:spcAft>
                <a:spcPts val="600"/>
              </a:spcAft>
              <a:buClr>
                <a:srgbClr val="FF0000"/>
              </a:buClr>
              <a:buFont typeface="Wingdings" panose="05000000000000000000" pitchFamily="2" charset="2"/>
              <a:buChar char="n"/>
            </a:pPr>
            <a:r>
              <a:rPr lang="zh-CN" altLang="en-US" sz="2400" b="1" dirty="0">
                <a:latin typeface="Times New Roman" pitchFamily="18" charset="0"/>
                <a:ea typeface="微软雅黑" panose="020B0503020204020204" pitchFamily="34" charset="-122"/>
                <a:cs typeface="Times New Roman" pitchFamily="18" charset="0"/>
              </a:rPr>
              <a:t>非惯性系作匀速转动时产生的惯性力为</a:t>
            </a:r>
            <a:r>
              <a:rPr lang="zh-CN" altLang="en-US" sz="2400" b="1" dirty="0">
                <a:solidFill>
                  <a:srgbClr val="FF0000"/>
                </a:solidFill>
                <a:latin typeface="Times New Roman" pitchFamily="18" charset="0"/>
                <a:ea typeface="微软雅黑" panose="020B0503020204020204" pitchFamily="34" charset="-122"/>
                <a:cs typeface="Times New Roman" pitchFamily="18" charset="0"/>
              </a:rPr>
              <a:t>惯性离心力</a:t>
            </a:r>
          </a:p>
        </p:txBody>
      </p:sp>
      <p:sp>
        <p:nvSpPr>
          <p:cNvPr id="27" name="文本框 26"/>
          <p:cNvSpPr txBox="1"/>
          <p:nvPr/>
        </p:nvSpPr>
        <p:spPr>
          <a:xfrm>
            <a:off x="148519" y="1061837"/>
            <a:ext cx="8568952" cy="648072"/>
          </a:xfrm>
          <a:prstGeom prst="rect">
            <a:avLst/>
          </a:prstGeom>
          <a:noFill/>
        </p:spPr>
        <p:txBody>
          <a:bodyPr wrap="square" rtlCol="0">
            <a:noAutofit/>
          </a:bodyPr>
          <a:lstStyle/>
          <a:p>
            <a:pPr marL="342900" indent="-342900" algn="just">
              <a:lnSpc>
                <a:spcPct val="110000"/>
              </a:lnSpc>
              <a:spcBef>
                <a:spcPts val="0"/>
              </a:spcBef>
              <a:spcAft>
                <a:spcPts val="600"/>
              </a:spcAft>
              <a:buClr>
                <a:srgbClr val="FF0000"/>
              </a:buClr>
              <a:buFont typeface="Wingdings" panose="05000000000000000000" pitchFamily="2" charset="2"/>
              <a:buChar char="n"/>
            </a:pPr>
            <a:r>
              <a:rPr lang="zh-CN" altLang="en-US" sz="2400" b="1" dirty="0">
                <a:latin typeface="Times New Roman" pitchFamily="18" charset="0"/>
                <a:ea typeface="微软雅黑" panose="020B0503020204020204" pitchFamily="34" charset="-122"/>
                <a:cs typeface="Times New Roman" pitchFamily="18" charset="0"/>
              </a:rPr>
              <a:t>非惯性系作直线加速度时产生的惯性力为</a:t>
            </a:r>
            <a:r>
              <a:rPr lang="zh-CN" altLang="en-US" sz="2400" b="1" dirty="0">
                <a:solidFill>
                  <a:srgbClr val="FF0000"/>
                </a:solidFill>
                <a:latin typeface="Times New Roman" pitchFamily="18" charset="0"/>
                <a:ea typeface="微软雅黑" panose="020B0503020204020204" pitchFamily="34" charset="-122"/>
                <a:cs typeface="Times New Roman" pitchFamily="18" charset="0"/>
              </a:rPr>
              <a:t>惯性平动力</a:t>
            </a:r>
          </a:p>
        </p:txBody>
      </p:sp>
      <p:grpSp>
        <p:nvGrpSpPr>
          <p:cNvPr id="4" name="组合 3"/>
          <p:cNvGrpSpPr/>
          <p:nvPr/>
        </p:nvGrpSpPr>
        <p:grpSpPr>
          <a:xfrm>
            <a:off x="2339752" y="2074347"/>
            <a:ext cx="5178425" cy="1838325"/>
            <a:chOff x="2411760" y="2420888"/>
            <a:chExt cx="5178425" cy="1838325"/>
          </a:xfrm>
        </p:grpSpPr>
        <p:grpSp>
          <p:nvGrpSpPr>
            <p:cNvPr id="28" name="Group 67"/>
            <p:cNvGrpSpPr>
              <a:grpSpLocks/>
            </p:cNvGrpSpPr>
            <p:nvPr/>
          </p:nvGrpSpPr>
          <p:grpSpPr bwMode="auto">
            <a:xfrm>
              <a:off x="2411760" y="2420888"/>
              <a:ext cx="3957637" cy="1838325"/>
              <a:chOff x="1635" y="367"/>
              <a:chExt cx="2493" cy="1158"/>
            </a:xfrm>
          </p:grpSpPr>
          <p:sp>
            <p:nvSpPr>
              <p:cNvPr id="29" name="Oval 196"/>
              <p:cNvSpPr>
                <a:spLocks noChangeArrowheads="1"/>
              </p:cNvSpPr>
              <p:nvPr/>
            </p:nvSpPr>
            <p:spPr bwMode="auto">
              <a:xfrm>
                <a:off x="1640" y="805"/>
                <a:ext cx="2482" cy="720"/>
              </a:xfrm>
              <a:prstGeom prst="ellipse">
                <a:avLst/>
              </a:prstGeom>
              <a:gradFill rotWithShape="0">
                <a:gsLst>
                  <a:gs pos="0">
                    <a:srgbClr val="CC6600"/>
                  </a:gs>
                  <a:gs pos="50000">
                    <a:srgbClr val="FFCC00"/>
                  </a:gs>
                  <a:gs pos="100000">
                    <a:srgbClr val="CC66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8000"/>
                  </a:buClr>
                  <a:buSzPct val="50000"/>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Clr>
                    <a:srgbClr val="CC0066"/>
                  </a:buClr>
                  <a:buSzPct val="55000"/>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endParaRPr lang="zh-CN" altLang="zh-CN" sz="2800">
                  <a:solidFill>
                    <a:srgbClr val="1C1C1C"/>
                  </a:solidFill>
                  <a:latin typeface="Times New Roman" panose="02020603050405020304" pitchFamily="18" charset="0"/>
                </a:endParaRPr>
              </a:p>
            </p:txBody>
          </p:sp>
          <p:sp>
            <p:nvSpPr>
              <p:cNvPr id="30" name="Rectangle 197"/>
              <p:cNvSpPr>
                <a:spLocks noChangeArrowheads="1"/>
              </p:cNvSpPr>
              <p:nvPr/>
            </p:nvSpPr>
            <p:spPr bwMode="auto">
              <a:xfrm>
                <a:off x="1641" y="997"/>
                <a:ext cx="2487" cy="183"/>
              </a:xfrm>
              <a:prstGeom prst="rect">
                <a:avLst/>
              </a:prstGeom>
              <a:gradFill rotWithShape="0">
                <a:gsLst>
                  <a:gs pos="0">
                    <a:srgbClr val="CC6600"/>
                  </a:gs>
                  <a:gs pos="50000">
                    <a:srgbClr val="FFCC00"/>
                  </a:gs>
                  <a:gs pos="100000">
                    <a:srgbClr val="CC66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8000"/>
                  </a:buClr>
                  <a:buSzPct val="50000"/>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Clr>
                    <a:srgbClr val="CC0066"/>
                  </a:buClr>
                  <a:buSzPct val="55000"/>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endParaRPr lang="zh-CN" altLang="zh-CN" sz="2800">
                  <a:solidFill>
                    <a:srgbClr val="1C1C1C"/>
                  </a:solidFill>
                  <a:latin typeface="Times New Roman" panose="02020603050405020304" pitchFamily="18" charset="0"/>
                </a:endParaRPr>
              </a:p>
            </p:txBody>
          </p:sp>
          <p:sp>
            <p:nvSpPr>
              <p:cNvPr id="31" name="Oval 198"/>
              <p:cNvSpPr>
                <a:spLocks noChangeArrowheads="1"/>
              </p:cNvSpPr>
              <p:nvPr/>
            </p:nvSpPr>
            <p:spPr bwMode="auto">
              <a:xfrm>
                <a:off x="1635" y="607"/>
                <a:ext cx="2493" cy="720"/>
              </a:xfrm>
              <a:prstGeom prst="ellipse">
                <a:avLst/>
              </a:pr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8000"/>
                  </a:buClr>
                  <a:buSzPct val="50000"/>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Clr>
                    <a:srgbClr val="CC0066"/>
                  </a:buClr>
                  <a:buSzPct val="55000"/>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endParaRPr lang="zh-CN" altLang="zh-CN" sz="2800">
                  <a:solidFill>
                    <a:srgbClr val="1C1C1C"/>
                  </a:solidFill>
                  <a:latin typeface="Times New Roman" panose="02020603050405020304" pitchFamily="18" charset="0"/>
                </a:endParaRPr>
              </a:p>
            </p:txBody>
          </p:sp>
          <p:grpSp>
            <p:nvGrpSpPr>
              <p:cNvPr id="32" name="Group 41"/>
              <p:cNvGrpSpPr>
                <a:grpSpLocks/>
              </p:cNvGrpSpPr>
              <p:nvPr/>
            </p:nvGrpSpPr>
            <p:grpSpPr bwMode="auto">
              <a:xfrm>
                <a:off x="2862" y="818"/>
                <a:ext cx="1038" cy="192"/>
                <a:chOff x="2795" y="2419"/>
                <a:chExt cx="783" cy="192"/>
              </a:xfrm>
            </p:grpSpPr>
            <p:sp>
              <p:nvSpPr>
                <p:cNvPr id="39" name="Line 204"/>
                <p:cNvSpPr>
                  <a:spLocks noChangeShapeType="1"/>
                </p:cNvSpPr>
                <p:nvPr/>
              </p:nvSpPr>
              <p:spPr bwMode="auto">
                <a:xfrm>
                  <a:off x="2795" y="2533"/>
                  <a:ext cx="115" cy="0"/>
                </a:xfrm>
                <a:prstGeom prst="line">
                  <a:avLst/>
                </a:prstGeom>
                <a:noFill/>
                <a:ln w="28575">
                  <a:solidFill>
                    <a:srgbClr val="8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Line 205"/>
                <p:cNvSpPr>
                  <a:spLocks noChangeAspect="1" noChangeShapeType="1"/>
                </p:cNvSpPr>
                <p:nvPr/>
              </p:nvSpPr>
              <p:spPr bwMode="auto">
                <a:xfrm flipV="1">
                  <a:off x="2912" y="2419"/>
                  <a:ext cx="30" cy="122"/>
                </a:xfrm>
                <a:prstGeom prst="line">
                  <a:avLst/>
                </a:prstGeom>
                <a:noFill/>
                <a:ln w="28575">
                  <a:solidFill>
                    <a:srgbClr val="8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Line 206"/>
                <p:cNvSpPr>
                  <a:spLocks noChangeShapeType="1"/>
                </p:cNvSpPr>
                <p:nvPr/>
              </p:nvSpPr>
              <p:spPr bwMode="auto">
                <a:xfrm>
                  <a:off x="2943" y="2419"/>
                  <a:ext cx="32" cy="192"/>
                </a:xfrm>
                <a:prstGeom prst="line">
                  <a:avLst/>
                </a:prstGeom>
                <a:noFill/>
                <a:ln w="28575">
                  <a:solidFill>
                    <a:srgbClr val="8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 name="Line 207"/>
                <p:cNvSpPr>
                  <a:spLocks noChangeShapeType="1"/>
                </p:cNvSpPr>
                <p:nvPr/>
              </p:nvSpPr>
              <p:spPr bwMode="auto">
                <a:xfrm flipV="1">
                  <a:off x="2975" y="2419"/>
                  <a:ext cx="33" cy="192"/>
                </a:xfrm>
                <a:prstGeom prst="line">
                  <a:avLst/>
                </a:prstGeom>
                <a:noFill/>
                <a:ln w="28575">
                  <a:solidFill>
                    <a:srgbClr val="8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 name="Line 208"/>
                <p:cNvSpPr>
                  <a:spLocks noChangeShapeType="1"/>
                </p:cNvSpPr>
                <p:nvPr/>
              </p:nvSpPr>
              <p:spPr bwMode="auto">
                <a:xfrm>
                  <a:off x="3008" y="2419"/>
                  <a:ext cx="33" cy="192"/>
                </a:xfrm>
                <a:prstGeom prst="line">
                  <a:avLst/>
                </a:prstGeom>
                <a:noFill/>
                <a:ln w="28575">
                  <a:solidFill>
                    <a:srgbClr val="8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209"/>
                <p:cNvSpPr>
                  <a:spLocks noChangeShapeType="1"/>
                </p:cNvSpPr>
                <p:nvPr/>
              </p:nvSpPr>
              <p:spPr bwMode="auto">
                <a:xfrm flipV="1">
                  <a:off x="3041" y="2419"/>
                  <a:ext cx="33" cy="192"/>
                </a:xfrm>
                <a:prstGeom prst="line">
                  <a:avLst/>
                </a:prstGeom>
                <a:noFill/>
                <a:ln w="28575">
                  <a:solidFill>
                    <a:srgbClr val="8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Line 210"/>
                <p:cNvSpPr>
                  <a:spLocks noChangeShapeType="1"/>
                </p:cNvSpPr>
                <p:nvPr/>
              </p:nvSpPr>
              <p:spPr bwMode="auto">
                <a:xfrm>
                  <a:off x="3074" y="2419"/>
                  <a:ext cx="32" cy="192"/>
                </a:xfrm>
                <a:prstGeom prst="line">
                  <a:avLst/>
                </a:prstGeom>
                <a:noFill/>
                <a:ln w="28575">
                  <a:solidFill>
                    <a:srgbClr val="8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211"/>
                <p:cNvSpPr>
                  <a:spLocks noChangeShapeType="1"/>
                </p:cNvSpPr>
                <p:nvPr/>
              </p:nvSpPr>
              <p:spPr bwMode="auto">
                <a:xfrm flipV="1">
                  <a:off x="3106" y="2419"/>
                  <a:ext cx="33" cy="192"/>
                </a:xfrm>
                <a:prstGeom prst="line">
                  <a:avLst/>
                </a:prstGeom>
                <a:noFill/>
                <a:ln w="28575">
                  <a:solidFill>
                    <a:srgbClr val="8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Line 212"/>
                <p:cNvSpPr>
                  <a:spLocks noChangeShapeType="1"/>
                </p:cNvSpPr>
                <p:nvPr/>
              </p:nvSpPr>
              <p:spPr bwMode="auto">
                <a:xfrm>
                  <a:off x="3139" y="2419"/>
                  <a:ext cx="33" cy="192"/>
                </a:xfrm>
                <a:prstGeom prst="line">
                  <a:avLst/>
                </a:prstGeom>
                <a:noFill/>
                <a:ln w="28575">
                  <a:solidFill>
                    <a:srgbClr val="8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Line 213"/>
                <p:cNvSpPr>
                  <a:spLocks noChangeShapeType="1"/>
                </p:cNvSpPr>
                <p:nvPr/>
              </p:nvSpPr>
              <p:spPr bwMode="auto">
                <a:xfrm flipV="1">
                  <a:off x="3172" y="2419"/>
                  <a:ext cx="33" cy="192"/>
                </a:xfrm>
                <a:prstGeom prst="line">
                  <a:avLst/>
                </a:prstGeom>
                <a:noFill/>
                <a:ln w="28575">
                  <a:solidFill>
                    <a:srgbClr val="8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 name="Line 214"/>
                <p:cNvSpPr>
                  <a:spLocks noChangeShapeType="1"/>
                </p:cNvSpPr>
                <p:nvPr/>
              </p:nvSpPr>
              <p:spPr bwMode="auto">
                <a:xfrm>
                  <a:off x="3205" y="2419"/>
                  <a:ext cx="33" cy="192"/>
                </a:xfrm>
                <a:prstGeom prst="line">
                  <a:avLst/>
                </a:prstGeom>
                <a:noFill/>
                <a:ln w="28575">
                  <a:solidFill>
                    <a:srgbClr val="8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Line 215"/>
                <p:cNvSpPr>
                  <a:spLocks noChangeShapeType="1"/>
                </p:cNvSpPr>
                <p:nvPr/>
              </p:nvSpPr>
              <p:spPr bwMode="auto">
                <a:xfrm flipV="1">
                  <a:off x="3238" y="2419"/>
                  <a:ext cx="32" cy="192"/>
                </a:xfrm>
                <a:prstGeom prst="line">
                  <a:avLst/>
                </a:prstGeom>
                <a:noFill/>
                <a:ln w="28575">
                  <a:solidFill>
                    <a:srgbClr val="8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 name="Line 216"/>
                <p:cNvSpPr>
                  <a:spLocks noChangeShapeType="1"/>
                </p:cNvSpPr>
                <p:nvPr/>
              </p:nvSpPr>
              <p:spPr bwMode="auto">
                <a:xfrm>
                  <a:off x="3270" y="2419"/>
                  <a:ext cx="33" cy="192"/>
                </a:xfrm>
                <a:prstGeom prst="line">
                  <a:avLst/>
                </a:prstGeom>
                <a:noFill/>
                <a:ln w="28575">
                  <a:solidFill>
                    <a:srgbClr val="8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 name="Line 217"/>
                <p:cNvSpPr>
                  <a:spLocks noChangeShapeType="1"/>
                </p:cNvSpPr>
                <p:nvPr/>
              </p:nvSpPr>
              <p:spPr bwMode="auto">
                <a:xfrm flipV="1">
                  <a:off x="3303" y="2419"/>
                  <a:ext cx="33" cy="192"/>
                </a:xfrm>
                <a:prstGeom prst="line">
                  <a:avLst/>
                </a:prstGeom>
                <a:noFill/>
                <a:ln w="28575">
                  <a:solidFill>
                    <a:srgbClr val="8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 name="Line 218"/>
                <p:cNvSpPr>
                  <a:spLocks noChangeShapeType="1"/>
                </p:cNvSpPr>
                <p:nvPr/>
              </p:nvSpPr>
              <p:spPr bwMode="auto">
                <a:xfrm>
                  <a:off x="3336" y="2419"/>
                  <a:ext cx="33" cy="192"/>
                </a:xfrm>
                <a:prstGeom prst="line">
                  <a:avLst/>
                </a:prstGeom>
                <a:noFill/>
                <a:ln w="28575">
                  <a:solidFill>
                    <a:srgbClr val="8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 name="Line 219"/>
                <p:cNvSpPr>
                  <a:spLocks noChangeShapeType="1"/>
                </p:cNvSpPr>
                <p:nvPr/>
              </p:nvSpPr>
              <p:spPr bwMode="auto">
                <a:xfrm flipV="1">
                  <a:off x="3369" y="2419"/>
                  <a:ext cx="32" cy="192"/>
                </a:xfrm>
                <a:prstGeom prst="line">
                  <a:avLst/>
                </a:prstGeom>
                <a:noFill/>
                <a:ln w="28575">
                  <a:solidFill>
                    <a:srgbClr val="8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 name="Line 220"/>
                <p:cNvSpPr>
                  <a:spLocks noChangeShapeType="1"/>
                </p:cNvSpPr>
                <p:nvPr/>
              </p:nvSpPr>
              <p:spPr bwMode="auto">
                <a:xfrm>
                  <a:off x="3401" y="2419"/>
                  <a:ext cx="33" cy="192"/>
                </a:xfrm>
                <a:prstGeom prst="line">
                  <a:avLst/>
                </a:prstGeom>
                <a:noFill/>
                <a:ln w="28575">
                  <a:solidFill>
                    <a:srgbClr val="8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 name="Line 221"/>
                <p:cNvSpPr>
                  <a:spLocks noChangeShapeType="1"/>
                </p:cNvSpPr>
                <p:nvPr/>
              </p:nvSpPr>
              <p:spPr bwMode="auto">
                <a:xfrm flipV="1">
                  <a:off x="3434" y="2515"/>
                  <a:ext cx="33" cy="96"/>
                </a:xfrm>
                <a:prstGeom prst="line">
                  <a:avLst/>
                </a:prstGeom>
                <a:noFill/>
                <a:ln w="28575">
                  <a:solidFill>
                    <a:srgbClr val="8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Line 204"/>
                <p:cNvSpPr>
                  <a:spLocks noChangeShapeType="1"/>
                </p:cNvSpPr>
                <p:nvPr/>
              </p:nvSpPr>
              <p:spPr bwMode="auto">
                <a:xfrm>
                  <a:off x="3463" y="2526"/>
                  <a:ext cx="115" cy="0"/>
                </a:xfrm>
                <a:prstGeom prst="line">
                  <a:avLst/>
                </a:prstGeom>
                <a:noFill/>
                <a:ln w="28575">
                  <a:solidFill>
                    <a:srgbClr val="8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3" name="Oval 222"/>
              <p:cNvSpPr>
                <a:spLocks noChangeArrowheads="1"/>
              </p:cNvSpPr>
              <p:nvPr/>
            </p:nvSpPr>
            <p:spPr bwMode="auto">
              <a:xfrm>
                <a:off x="3844" y="829"/>
                <a:ext cx="192" cy="192"/>
              </a:xfrm>
              <a:prstGeom prst="ellipse">
                <a:avLst/>
              </a:prstGeom>
              <a:gradFill rotWithShape="0">
                <a:gsLst>
                  <a:gs pos="0">
                    <a:srgbClr val="00FF00"/>
                  </a:gs>
                  <a:gs pos="100000">
                    <a:srgbClr val="008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8000"/>
                  </a:buClr>
                  <a:buSzPct val="50000"/>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Clr>
                    <a:srgbClr val="CC0066"/>
                  </a:buClr>
                  <a:buSzPct val="55000"/>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endParaRPr lang="zh-CN" altLang="zh-CN" sz="2800">
                  <a:solidFill>
                    <a:srgbClr val="1C1C1C"/>
                  </a:solidFill>
                  <a:latin typeface="Times New Roman" panose="02020603050405020304" pitchFamily="18" charset="0"/>
                </a:endParaRPr>
              </a:p>
            </p:txBody>
          </p:sp>
          <p:sp>
            <p:nvSpPr>
              <p:cNvPr id="34" name="Rectangle 199"/>
              <p:cNvSpPr>
                <a:spLocks noChangeArrowheads="1"/>
              </p:cNvSpPr>
              <p:nvPr/>
            </p:nvSpPr>
            <p:spPr bwMode="auto">
              <a:xfrm>
                <a:off x="2832" y="367"/>
                <a:ext cx="48" cy="576"/>
              </a:xfrm>
              <a:prstGeom prst="rect">
                <a:avLst/>
              </a:prstGeom>
              <a:gradFill rotWithShape="0">
                <a:gsLst>
                  <a:gs pos="0">
                    <a:srgbClr val="CC6600"/>
                  </a:gs>
                  <a:gs pos="50000">
                    <a:srgbClr val="FFCC00"/>
                  </a:gs>
                  <a:gs pos="100000">
                    <a:srgbClr val="CC66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b="1">
                  <a:solidFill>
                    <a:srgbClr val="1C1C1C"/>
                  </a:solidFill>
                  <a:latin typeface="Times New Roman" panose="02020603050405020304" pitchFamily="18" charset="0"/>
                </a:endParaRPr>
              </a:p>
            </p:txBody>
          </p:sp>
          <p:sp>
            <p:nvSpPr>
              <p:cNvPr id="35" name="Arc 38"/>
              <p:cNvSpPr>
                <a:spLocks/>
              </p:cNvSpPr>
              <p:nvPr/>
            </p:nvSpPr>
            <p:spPr bwMode="auto">
              <a:xfrm>
                <a:off x="2629" y="455"/>
                <a:ext cx="454" cy="136"/>
              </a:xfrm>
              <a:custGeom>
                <a:avLst/>
                <a:gdLst>
                  <a:gd name="T0" fmla="*/ 346 w 43200"/>
                  <a:gd name="T1" fmla="*/ 0 h 40001"/>
                  <a:gd name="T2" fmla="*/ 96 w 43200"/>
                  <a:gd name="T3" fmla="*/ 3 h 40001"/>
                  <a:gd name="T4" fmla="*/ 227 w 43200"/>
                  <a:gd name="T5" fmla="*/ 63 h 40001"/>
                  <a:gd name="T6" fmla="*/ 0 60000 65536"/>
                  <a:gd name="T7" fmla="*/ 0 60000 65536"/>
                  <a:gd name="T8" fmla="*/ 0 60000 65536"/>
                </a:gdLst>
                <a:ahLst/>
                <a:cxnLst>
                  <a:cxn ang="T6">
                    <a:pos x="T0" y="T1"/>
                  </a:cxn>
                  <a:cxn ang="T7">
                    <a:pos x="T2" y="T3"/>
                  </a:cxn>
                  <a:cxn ang="T8">
                    <a:pos x="T4" y="T5"/>
                  </a:cxn>
                </a:cxnLst>
                <a:rect l="0" t="0" r="r" b="b"/>
                <a:pathLst>
                  <a:path w="43200" h="40001" fill="none" extrusionOk="0">
                    <a:moveTo>
                      <a:pt x="32911" y="-1"/>
                    </a:moveTo>
                    <a:cubicBezTo>
                      <a:pt x="39304" y="3929"/>
                      <a:pt x="43200" y="10896"/>
                      <a:pt x="43200" y="18401"/>
                    </a:cubicBezTo>
                    <a:cubicBezTo>
                      <a:pt x="43200" y="30330"/>
                      <a:pt x="33529" y="40001"/>
                      <a:pt x="21600" y="40001"/>
                    </a:cubicBezTo>
                    <a:cubicBezTo>
                      <a:pt x="9670" y="40001"/>
                      <a:pt x="0" y="30330"/>
                      <a:pt x="0" y="18401"/>
                    </a:cubicBezTo>
                    <a:cubicBezTo>
                      <a:pt x="0" y="11374"/>
                      <a:pt x="3417" y="4786"/>
                      <a:pt x="9162" y="740"/>
                    </a:cubicBezTo>
                  </a:path>
                  <a:path w="43200" h="40001" stroke="0" extrusionOk="0">
                    <a:moveTo>
                      <a:pt x="32911" y="-1"/>
                    </a:moveTo>
                    <a:cubicBezTo>
                      <a:pt x="39304" y="3929"/>
                      <a:pt x="43200" y="10896"/>
                      <a:pt x="43200" y="18401"/>
                    </a:cubicBezTo>
                    <a:cubicBezTo>
                      <a:pt x="43200" y="30330"/>
                      <a:pt x="33529" y="40001"/>
                      <a:pt x="21600" y="40001"/>
                    </a:cubicBezTo>
                    <a:cubicBezTo>
                      <a:pt x="9670" y="40001"/>
                      <a:pt x="0" y="30330"/>
                      <a:pt x="0" y="18401"/>
                    </a:cubicBezTo>
                    <a:cubicBezTo>
                      <a:pt x="0" y="11374"/>
                      <a:pt x="3417" y="4786"/>
                      <a:pt x="9162" y="740"/>
                    </a:cubicBezTo>
                    <a:lnTo>
                      <a:pt x="21600" y="18401"/>
                    </a:lnTo>
                    <a:lnTo>
                      <a:pt x="32911" y="-1"/>
                    </a:lnTo>
                    <a:close/>
                  </a:path>
                </a:pathLst>
              </a:custGeom>
              <a:noFill/>
              <a:ln w="19050">
                <a:solidFill>
                  <a:srgbClr val="FF0000"/>
                </a:solidFill>
                <a:round/>
                <a:headEnd type="triangle" w="med" len="lg"/>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Rectangle 42"/>
              <p:cNvSpPr>
                <a:spLocks noChangeArrowheads="1"/>
              </p:cNvSpPr>
              <p:nvPr/>
            </p:nvSpPr>
            <p:spPr bwMode="auto">
              <a:xfrm>
                <a:off x="2379" y="392"/>
                <a:ext cx="272"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i="1">
                    <a:solidFill>
                      <a:schemeClr val="hlink"/>
                    </a:solidFill>
                    <a:latin typeface="Symbol" panose="05050102010706020507" pitchFamily="18" charset="2"/>
                  </a:rPr>
                  <a:t>w</a:t>
                </a:r>
              </a:p>
            </p:txBody>
          </p:sp>
          <p:sp>
            <p:nvSpPr>
              <p:cNvPr id="37" name="Line 43"/>
              <p:cNvSpPr>
                <a:spLocks noChangeShapeType="1"/>
              </p:cNvSpPr>
              <p:nvPr/>
            </p:nvSpPr>
            <p:spPr bwMode="auto">
              <a:xfrm flipH="1">
                <a:off x="2169" y="946"/>
                <a:ext cx="680" cy="318"/>
              </a:xfrm>
              <a:prstGeom prst="line">
                <a:avLst/>
              </a:prstGeom>
              <a:noFill/>
              <a:ln w="1905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Rectangle 44"/>
              <p:cNvSpPr>
                <a:spLocks noChangeArrowheads="1"/>
              </p:cNvSpPr>
              <p:nvPr/>
            </p:nvSpPr>
            <p:spPr bwMode="auto">
              <a:xfrm>
                <a:off x="2267" y="888"/>
                <a:ext cx="317" cy="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i="1">
                    <a:solidFill>
                      <a:srgbClr val="FF00FF"/>
                    </a:solidFill>
                    <a:latin typeface="Times New Roman" panose="02020603050405020304" pitchFamily="18" charset="0"/>
                  </a:rPr>
                  <a:t>R</a:t>
                </a:r>
              </a:p>
            </p:txBody>
          </p:sp>
        </p:grpSp>
        <p:grpSp>
          <p:nvGrpSpPr>
            <p:cNvPr id="58" name="Group 52"/>
            <p:cNvGrpSpPr>
              <a:grpSpLocks/>
            </p:cNvGrpSpPr>
            <p:nvPr/>
          </p:nvGrpSpPr>
          <p:grpSpPr bwMode="auto">
            <a:xfrm>
              <a:off x="6080472" y="3135263"/>
              <a:ext cx="1509713" cy="358775"/>
              <a:chOff x="3879" y="2432"/>
              <a:chExt cx="951" cy="226"/>
            </a:xfrm>
          </p:grpSpPr>
          <p:sp>
            <p:nvSpPr>
              <p:cNvPr id="59" name="Line 47"/>
              <p:cNvSpPr>
                <a:spLocks noChangeShapeType="1"/>
              </p:cNvSpPr>
              <p:nvPr/>
            </p:nvSpPr>
            <p:spPr bwMode="auto">
              <a:xfrm flipH="1">
                <a:off x="3879" y="2544"/>
                <a:ext cx="589" cy="0"/>
              </a:xfrm>
              <a:prstGeom prst="line">
                <a:avLst/>
              </a:prstGeom>
              <a:noFill/>
              <a:ln w="19050">
                <a:solidFill>
                  <a:srgbClr val="0000FF"/>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 name="Rectangle 48"/>
              <p:cNvSpPr>
                <a:spLocks noChangeArrowheads="1"/>
              </p:cNvSpPr>
              <p:nvPr/>
            </p:nvSpPr>
            <p:spPr bwMode="auto">
              <a:xfrm>
                <a:off x="4513" y="2432"/>
                <a:ext cx="317" cy="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i="1">
                    <a:solidFill>
                      <a:srgbClr val="0000FF"/>
                    </a:solidFill>
                    <a:latin typeface="Times New Roman" panose="02020603050405020304" pitchFamily="18" charset="0"/>
                  </a:rPr>
                  <a:t>f</a:t>
                </a:r>
                <a:r>
                  <a:rPr lang="en-US" altLang="zh-CN" sz="2400" b="1" baseline="-25000">
                    <a:solidFill>
                      <a:srgbClr val="0000FF"/>
                    </a:solidFill>
                    <a:latin typeface="Times New Roman" panose="02020603050405020304" pitchFamily="18" charset="0"/>
                  </a:rPr>
                  <a:t>int</a:t>
                </a:r>
              </a:p>
            </p:txBody>
          </p:sp>
        </p:grpSp>
        <p:grpSp>
          <p:nvGrpSpPr>
            <p:cNvPr id="61" name="Group 51"/>
            <p:cNvGrpSpPr>
              <a:grpSpLocks/>
            </p:cNvGrpSpPr>
            <p:nvPr/>
          </p:nvGrpSpPr>
          <p:grpSpPr bwMode="auto">
            <a:xfrm>
              <a:off x="4854922" y="2632025"/>
              <a:ext cx="1223963" cy="358775"/>
              <a:chOff x="3107" y="2115"/>
              <a:chExt cx="771" cy="226"/>
            </a:xfrm>
          </p:grpSpPr>
          <p:sp>
            <p:nvSpPr>
              <p:cNvPr id="62" name="Line 45"/>
              <p:cNvSpPr>
                <a:spLocks noChangeShapeType="1"/>
              </p:cNvSpPr>
              <p:nvPr/>
            </p:nvSpPr>
            <p:spPr bwMode="auto">
              <a:xfrm flipH="1">
                <a:off x="3289" y="2268"/>
                <a:ext cx="589" cy="0"/>
              </a:xfrm>
              <a:prstGeom prst="line">
                <a:avLst/>
              </a:prstGeom>
              <a:noFill/>
              <a:ln w="1905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 name="Rectangle 49"/>
              <p:cNvSpPr>
                <a:spLocks noChangeArrowheads="1"/>
              </p:cNvSpPr>
              <p:nvPr/>
            </p:nvSpPr>
            <p:spPr bwMode="auto">
              <a:xfrm>
                <a:off x="3107" y="2115"/>
                <a:ext cx="181" cy="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i="1">
                    <a:solidFill>
                      <a:srgbClr val="0000FF"/>
                    </a:solidFill>
                    <a:latin typeface="Times New Roman" panose="02020603050405020304" pitchFamily="18" charset="0"/>
                  </a:rPr>
                  <a:t>f</a:t>
                </a:r>
                <a:endParaRPr lang="en-US" altLang="zh-CN" sz="2400" b="1" baseline="-25000">
                  <a:solidFill>
                    <a:srgbClr val="0000FF"/>
                  </a:solidFill>
                  <a:latin typeface="Times New Roman" panose="02020603050405020304" pitchFamily="18" charset="0"/>
                </a:endParaRPr>
              </a:p>
            </p:txBody>
          </p:sp>
        </p:grpSp>
      </p:grpSp>
      <p:sp>
        <p:nvSpPr>
          <p:cNvPr id="2" name="矩形 1">
            <a:extLst>
              <a:ext uri="{FF2B5EF4-FFF2-40B4-BE49-F238E27FC236}">
                <a16:creationId xmlns:a16="http://schemas.microsoft.com/office/drawing/2014/main" id="{637F2270-8787-4BC4-83FF-68D1EDE1A828}"/>
              </a:ext>
            </a:extLst>
          </p:cNvPr>
          <p:cNvSpPr/>
          <p:nvPr/>
        </p:nvSpPr>
        <p:spPr>
          <a:xfrm>
            <a:off x="-2257" y="3963546"/>
            <a:ext cx="7259010" cy="2951898"/>
          </a:xfrm>
          <a:prstGeom prst="rect">
            <a:avLst/>
          </a:prstGeom>
        </p:spPr>
        <p:txBody>
          <a:bodyPr wrap="square">
            <a:spAutoFit/>
          </a:bodyPr>
          <a:lstStyle/>
          <a:p>
            <a:pPr lvl="2" eaLnBrk="1" hangingPunct="1">
              <a:lnSpc>
                <a:spcPct val="150000"/>
              </a:lnSpc>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随圆盘匀速转动的小球加速度</a:t>
            </a:r>
          </a:p>
          <a:p>
            <a:pPr lvl="2" eaLnBrk="1" hangingPunct="1">
              <a:lnSpc>
                <a:spcPct val="150000"/>
              </a:lnSpc>
            </a:pP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a:p>
            <a:pPr lvl="2" eaLnBrk="1" hangingPunct="1">
              <a:lnSpc>
                <a:spcPct val="150000"/>
              </a:lnSpc>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地面惯性系观察：小球受到向心的弹簧拉力</a:t>
            </a:r>
            <a:r>
              <a:rPr lang="zh-CN" altLang="en-US" b="1" i="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b="1" i="1" dirty="0">
                <a:latin typeface="Times New Roman" panose="02020603050405020304" pitchFamily="18" charset="0"/>
                <a:ea typeface="微软雅黑" panose="020B0503020204020204" pitchFamily="34" charset="-122"/>
                <a:cs typeface="Times New Roman" panose="02020603050405020304" pitchFamily="18" charset="0"/>
              </a:rPr>
              <a:t>f</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，作圆周运动</a:t>
            </a:r>
          </a:p>
          <a:p>
            <a:pPr lvl="2" eaLnBrk="1" hangingPunct="1">
              <a:lnSpc>
                <a:spcPct val="150000"/>
              </a:lnSpc>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圆盘非惯性系观察：小球受到拉力</a:t>
            </a:r>
            <a:r>
              <a:rPr lang="zh-CN" altLang="en-US" b="1" i="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b="1" i="1" dirty="0">
                <a:latin typeface="Times New Roman" panose="02020603050405020304" pitchFamily="18" charset="0"/>
                <a:ea typeface="微软雅黑" panose="020B0503020204020204" pitchFamily="34" charset="-122"/>
                <a:cs typeface="Times New Roman" panose="02020603050405020304" pitchFamily="18" charset="0"/>
              </a:rPr>
              <a:t>f</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，但小球仍处于静止状态非惯性系中应该考虑惯性力</a:t>
            </a:r>
            <a:r>
              <a:rPr lang="zh-CN" altLang="en-US" b="1" i="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b="1" i="1" dirty="0" err="1">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b="1" baseline="-25000" dirty="0" err="1">
                <a:latin typeface="Times New Roman" panose="02020603050405020304" pitchFamily="18" charset="0"/>
                <a:ea typeface="微软雅黑" panose="020B0503020204020204" pitchFamily="34" charset="-122"/>
                <a:cs typeface="Times New Roman" panose="02020603050405020304" pitchFamily="18" charset="0"/>
              </a:rPr>
              <a:t>int</a:t>
            </a:r>
            <a:endParaRPr lang="en-US" altLang="zh-CN" b="1" baseline="-25000" dirty="0">
              <a:latin typeface="Times New Roman" panose="02020603050405020304" pitchFamily="18" charset="0"/>
              <a:ea typeface="微软雅黑" panose="020B0503020204020204" pitchFamily="34" charset="-122"/>
              <a:cs typeface="Times New Roman" panose="02020603050405020304" pitchFamily="18" charset="0"/>
            </a:endParaRPr>
          </a:p>
          <a:p>
            <a:pPr lvl="3" eaLnBrk="1" hangingPunct="1">
              <a:lnSpc>
                <a:spcPct val="150000"/>
              </a:lnSpc>
            </a:pP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lvl="3" eaLnBrk="1" hangingPunct="1">
              <a:lnSpc>
                <a:spcPct val="150000"/>
              </a:lnSpc>
              <a:buFont typeface="Wingdings" panose="05000000000000000000" pitchFamily="2" charset="2"/>
              <a:buNone/>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67" name="Object 54">
            <a:extLst>
              <a:ext uri="{FF2B5EF4-FFF2-40B4-BE49-F238E27FC236}">
                <a16:creationId xmlns:a16="http://schemas.microsoft.com/office/drawing/2014/main" id="{513F2D0F-A0D8-4F31-BF69-6E0CE8D9B415}"/>
              </a:ext>
            </a:extLst>
          </p:cNvPr>
          <p:cNvGraphicFramePr>
            <a:graphicFrameLocks/>
          </p:cNvGraphicFramePr>
          <p:nvPr/>
        </p:nvGraphicFramePr>
        <p:xfrm>
          <a:off x="2980883" y="4448193"/>
          <a:ext cx="1893887" cy="266700"/>
        </p:xfrm>
        <a:graphic>
          <a:graphicData uri="http://schemas.openxmlformats.org/presentationml/2006/ole">
            <mc:AlternateContent xmlns:mc="http://schemas.openxmlformats.org/markup-compatibility/2006">
              <mc:Choice xmlns:v="urn:schemas-microsoft-com:vml" Requires="v">
                <p:oleObj name="BMP 图像" r:id="rId3" imgW="1895238" imgH="266737" progId="Paint.Picture">
                  <p:embed/>
                </p:oleObj>
              </mc:Choice>
              <mc:Fallback>
                <p:oleObj name="BMP 图像" r:id="rId3" imgW="1895238" imgH="266737" progId="Paint.Picture">
                  <p:embed/>
                  <p:pic>
                    <p:nvPicPr>
                      <p:cNvPr id="67" name="Object 54">
                        <a:extLst>
                          <a:ext uri="{FF2B5EF4-FFF2-40B4-BE49-F238E27FC236}">
                            <a16:creationId xmlns:a16="http://schemas.microsoft.com/office/drawing/2014/main" id="{513F2D0F-A0D8-4F31-BF69-6E0CE8D9B415}"/>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0883" y="4448193"/>
                        <a:ext cx="1893887"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8" name="Object 62">
            <a:extLst>
              <a:ext uri="{FF2B5EF4-FFF2-40B4-BE49-F238E27FC236}">
                <a16:creationId xmlns:a16="http://schemas.microsoft.com/office/drawing/2014/main" id="{5B5AA1F3-9EDB-4B67-9F6C-67E070DDAA85}"/>
              </a:ext>
            </a:extLst>
          </p:cNvPr>
          <p:cNvGraphicFramePr>
            <a:graphicFrameLocks/>
          </p:cNvGraphicFramePr>
          <p:nvPr/>
        </p:nvGraphicFramePr>
        <p:xfrm>
          <a:off x="2026029" y="6193920"/>
          <a:ext cx="2343150" cy="333375"/>
        </p:xfrm>
        <a:graphic>
          <a:graphicData uri="http://schemas.openxmlformats.org/presentationml/2006/ole">
            <mc:AlternateContent xmlns:mc="http://schemas.openxmlformats.org/markup-compatibility/2006">
              <mc:Choice xmlns:v="urn:schemas-microsoft-com:vml" Requires="v">
                <p:oleObj name="BMP 图像" r:id="rId5" imgW="2343477" imgH="333333" progId="Paint.Picture">
                  <p:embed/>
                </p:oleObj>
              </mc:Choice>
              <mc:Fallback>
                <p:oleObj name="BMP 图像" r:id="rId5" imgW="2343477" imgH="333333" progId="Paint.Picture">
                  <p:embed/>
                  <p:pic>
                    <p:nvPicPr>
                      <p:cNvPr id="68" name="Object 62">
                        <a:extLst>
                          <a:ext uri="{FF2B5EF4-FFF2-40B4-BE49-F238E27FC236}">
                            <a16:creationId xmlns:a16="http://schemas.microsoft.com/office/drawing/2014/main" id="{5B5AA1F3-9EDB-4B67-9F6C-67E070DDAA85}"/>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6029" y="6193920"/>
                        <a:ext cx="234315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64" name="直接箭头连接符 63">
            <a:extLst>
              <a:ext uri="{FF2B5EF4-FFF2-40B4-BE49-F238E27FC236}">
                <a16:creationId xmlns:a16="http://schemas.microsoft.com/office/drawing/2014/main" id="{7F33EDB5-1BD2-49B6-9FA4-A4AC99D620C8}"/>
              </a:ext>
            </a:extLst>
          </p:cNvPr>
          <p:cNvCxnSpPr>
            <a:cxnSpLocks/>
          </p:cNvCxnSpPr>
          <p:nvPr/>
        </p:nvCxnSpPr>
        <p:spPr>
          <a:xfrm flipV="1">
            <a:off x="4874995" y="2286368"/>
            <a:ext cx="2060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直接箭头连接符 64">
            <a:extLst>
              <a:ext uri="{FF2B5EF4-FFF2-40B4-BE49-F238E27FC236}">
                <a16:creationId xmlns:a16="http://schemas.microsoft.com/office/drawing/2014/main" id="{1C6DF705-B223-4213-B44D-7F702BB1B287}"/>
              </a:ext>
            </a:extLst>
          </p:cNvPr>
          <p:cNvCxnSpPr>
            <a:cxnSpLocks/>
          </p:cNvCxnSpPr>
          <p:nvPr/>
        </p:nvCxnSpPr>
        <p:spPr>
          <a:xfrm flipV="1">
            <a:off x="7050737" y="2797799"/>
            <a:ext cx="2060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6" name="直接箭头连接符 65">
            <a:extLst>
              <a:ext uri="{FF2B5EF4-FFF2-40B4-BE49-F238E27FC236}">
                <a16:creationId xmlns:a16="http://schemas.microsoft.com/office/drawing/2014/main" id="{BB0CC064-DF04-4300-AB0C-92F46FD03630}"/>
              </a:ext>
            </a:extLst>
          </p:cNvPr>
          <p:cNvCxnSpPr>
            <a:cxnSpLocks/>
          </p:cNvCxnSpPr>
          <p:nvPr/>
        </p:nvCxnSpPr>
        <p:spPr>
          <a:xfrm flipV="1">
            <a:off x="4468992" y="5301208"/>
            <a:ext cx="2060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51545639"/>
      </p:ext>
    </p:extLst>
  </p:cSld>
  <p:clrMapOvr>
    <a:masterClrMapping/>
  </p:clrMapOvr>
  <p:transition advTm="5281"/>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8" name="矩形 7"/>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10" name="图片 4">
            <a:extLst>
              <a:ext uri="{FF2B5EF4-FFF2-40B4-BE49-F238E27FC236}">
                <a16:creationId xmlns:a16="http://schemas.microsoft.com/office/drawing/2014/main" id="{D581B58B-2E72-43DE-9B1B-004D714A5AA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标题 1">
            <a:extLst>
              <a:ext uri="{FF2B5EF4-FFF2-40B4-BE49-F238E27FC236}">
                <a16:creationId xmlns:a16="http://schemas.microsoft.com/office/drawing/2014/main" id="{2581602D-5D70-4645-81F7-4227B5F124D9}"/>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dirty="0">
                <a:latin typeface="微软雅黑" panose="020B0503020204020204" pitchFamily="34" charset="-122"/>
                <a:ea typeface="微软雅黑" panose="020B0503020204020204" pitchFamily="34" charset="-122"/>
              </a:rPr>
              <a:t>非惯性系与惯性力</a:t>
            </a:r>
          </a:p>
        </p:txBody>
      </p:sp>
      <p:sp>
        <p:nvSpPr>
          <p:cNvPr id="27" name="文本框 26"/>
          <p:cNvSpPr txBox="1"/>
          <p:nvPr/>
        </p:nvSpPr>
        <p:spPr>
          <a:xfrm>
            <a:off x="148519" y="1061837"/>
            <a:ext cx="8568952" cy="648072"/>
          </a:xfrm>
          <a:prstGeom prst="rect">
            <a:avLst/>
          </a:prstGeom>
          <a:noFill/>
        </p:spPr>
        <p:txBody>
          <a:bodyPr wrap="square" rtlCol="0">
            <a:noAutofit/>
          </a:bodyPr>
          <a:lstStyle/>
          <a:p>
            <a:pPr marL="342900" indent="-342900" algn="just">
              <a:lnSpc>
                <a:spcPct val="110000"/>
              </a:lnSpc>
              <a:spcBef>
                <a:spcPts val="0"/>
              </a:spcBef>
              <a:spcAft>
                <a:spcPts val="600"/>
              </a:spcAft>
              <a:buClr>
                <a:srgbClr val="FF0000"/>
              </a:buClr>
              <a:buFont typeface="Wingdings" panose="05000000000000000000" pitchFamily="2" charset="2"/>
              <a:buChar char="n"/>
            </a:pPr>
            <a:r>
              <a:rPr lang="zh-CN" altLang="en-US" sz="2400" b="1" dirty="0">
                <a:solidFill>
                  <a:srgbClr val="FF0000"/>
                </a:solidFill>
                <a:latin typeface="Times New Roman" pitchFamily="18" charset="0"/>
                <a:ea typeface="微软雅黑" panose="020B0503020204020204" pitchFamily="34" charset="-122"/>
                <a:cs typeface="Times New Roman" pitchFamily="18" charset="0"/>
              </a:rPr>
              <a:t>重力与纬度 </a:t>
            </a:r>
            <a:r>
              <a:rPr lang="en-US" altLang="zh-CN" sz="2400" b="1" dirty="0">
                <a:solidFill>
                  <a:srgbClr val="FF0000"/>
                </a:solidFill>
                <a:latin typeface="Times New Roman" pitchFamily="18" charset="0"/>
                <a:ea typeface="微软雅黑" panose="020B0503020204020204" pitchFamily="34" charset="-122"/>
                <a:cs typeface="Times New Roman" pitchFamily="18" charset="0"/>
              </a:rPr>
              <a:t>&amp; </a:t>
            </a:r>
            <a:r>
              <a:rPr lang="zh-CN" altLang="en-US" sz="2400" b="1" dirty="0">
                <a:solidFill>
                  <a:srgbClr val="FF0000"/>
                </a:solidFill>
                <a:latin typeface="Times New Roman" pitchFamily="18" charset="0"/>
                <a:ea typeface="微软雅黑" panose="020B0503020204020204" pitchFamily="34" charset="-122"/>
                <a:cs typeface="Times New Roman" pitchFamily="18" charset="0"/>
              </a:rPr>
              <a:t>地球自转公转引起惯性力的数量级</a:t>
            </a:r>
          </a:p>
        </p:txBody>
      </p:sp>
      <p:grpSp>
        <p:nvGrpSpPr>
          <p:cNvPr id="67" name="组合 66"/>
          <p:cNvGrpSpPr/>
          <p:nvPr/>
        </p:nvGrpSpPr>
        <p:grpSpPr>
          <a:xfrm>
            <a:off x="5295755" y="1647658"/>
            <a:ext cx="3591469" cy="3626133"/>
            <a:chOff x="4289425" y="44450"/>
            <a:chExt cx="4797425" cy="5148263"/>
          </a:xfrm>
        </p:grpSpPr>
        <p:grpSp>
          <p:nvGrpSpPr>
            <p:cNvPr id="68" name="Group 44"/>
            <p:cNvGrpSpPr>
              <a:grpSpLocks/>
            </p:cNvGrpSpPr>
            <p:nvPr/>
          </p:nvGrpSpPr>
          <p:grpSpPr bwMode="auto">
            <a:xfrm>
              <a:off x="4289425" y="77788"/>
              <a:ext cx="4606925" cy="5114925"/>
              <a:chOff x="2653" y="185"/>
              <a:chExt cx="2902" cy="3222"/>
            </a:xfrm>
          </p:grpSpPr>
          <p:sp>
            <p:nvSpPr>
              <p:cNvPr id="89" name="Line 13"/>
              <p:cNvSpPr>
                <a:spLocks noChangeAspect="1" noChangeShapeType="1"/>
              </p:cNvSpPr>
              <p:nvPr/>
            </p:nvSpPr>
            <p:spPr bwMode="auto">
              <a:xfrm>
                <a:off x="4103" y="1843"/>
                <a:ext cx="1" cy="1564"/>
              </a:xfrm>
              <a:prstGeom prst="line">
                <a:avLst/>
              </a:prstGeom>
              <a:noFill/>
              <a:ln w="19050">
                <a:solidFill>
                  <a:srgbClr val="0000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 name="Arc 9"/>
              <p:cNvSpPr>
                <a:spLocks noChangeAspect="1"/>
              </p:cNvSpPr>
              <p:nvPr/>
            </p:nvSpPr>
            <p:spPr bwMode="auto">
              <a:xfrm>
                <a:off x="2665" y="1209"/>
                <a:ext cx="2880" cy="682"/>
              </a:xfrm>
              <a:custGeom>
                <a:avLst/>
                <a:gdLst>
                  <a:gd name="T0" fmla="*/ 0 w 43200"/>
                  <a:gd name="T1" fmla="*/ 680 h 21600"/>
                  <a:gd name="T2" fmla="*/ 2880 w 43200"/>
                  <a:gd name="T3" fmla="*/ 680 h 21600"/>
                  <a:gd name="T4" fmla="*/ 1440 w 43200"/>
                  <a:gd name="T5" fmla="*/ 682 h 21600"/>
                  <a:gd name="T6" fmla="*/ 0 60000 65536"/>
                  <a:gd name="T7" fmla="*/ 0 60000 65536"/>
                  <a:gd name="T8" fmla="*/ 0 60000 65536"/>
                </a:gdLst>
                <a:ahLst/>
                <a:cxnLst>
                  <a:cxn ang="T6">
                    <a:pos x="T0" y="T1"/>
                  </a:cxn>
                  <a:cxn ang="T7">
                    <a:pos x="T2" y="T3"/>
                  </a:cxn>
                  <a:cxn ang="T8">
                    <a:pos x="T4" y="T5"/>
                  </a:cxn>
                </a:cxnLst>
                <a:rect l="0" t="0" r="r" b="b"/>
                <a:pathLst>
                  <a:path w="43200" h="21600" fill="none" extrusionOk="0">
                    <a:moveTo>
                      <a:pt x="0" y="21536"/>
                    </a:moveTo>
                    <a:cubicBezTo>
                      <a:pt x="35" y="9631"/>
                      <a:pt x="9695" y="0"/>
                      <a:pt x="21600" y="0"/>
                    </a:cubicBezTo>
                    <a:cubicBezTo>
                      <a:pt x="33504" y="0"/>
                      <a:pt x="43165" y="9632"/>
                      <a:pt x="43199" y="21537"/>
                    </a:cubicBezTo>
                  </a:path>
                  <a:path w="43200" h="21600" stroke="0" extrusionOk="0">
                    <a:moveTo>
                      <a:pt x="0" y="21536"/>
                    </a:moveTo>
                    <a:cubicBezTo>
                      <a:pt x="35" y="9631"/>
                      <a:pt x="9695" y="0"/>
                      <a:pt x="21600" y="0"/>
                    </a:cubicBezTo>
                    <a:cubicBezTo>
                      <a:pt x="33504" y="0"/>
                      <a:pt x="43165" y="9632"/>
                      <a:pt x="43199" y="21537"/>
                    </a:cubicBezTo>
                    <a:lnTo>
                      <a:pt x="21600" y="21600"/>
                    </a:lnTo>
                    <a:lnTo>
                      <a:pt x="0" y="21536"/>
                    </a:lnTo>
                    <a:close/>
                  </a:path>
                </a:pathLst>
              </a:custGeom>
              <a:noFill/>
              <a:ln w="19050">
                <a:solidFill>
                  <a:srgbClr val="0000FF"/>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 name="Oval 7"/>
              <p:cNvSpPr>
                <a:spLocks noChangeAspect="1" noChangeArrowheads="1"/>
              </p:cNvSpPr>
              <p:nvPr/>
            </p:nvSpPr>
            <p:spPr bwMode="auto">
              <a:xfrm>
                <a:off x="2653" y="391"/>
                <a:ext cx="2902" cy="2904"/>
              </a:xfrm>
              <a:prstGeom prst="ellipse">
                <a:avLst/>
              </a:prstGeom>
              <a:gradFill rotWithShape="1">
                <a:gsLst>
                  <a:gs pos="0">
                    <a:schemeClr val="bg1">
                      <a:alpha val="39998"/>
                    </a:schemeClr>
                  </a:gs>
                  <a:gs pos="100000">
                    <a:srgbClr val="00FFFF">
                      <a:alpha val="39998"/>
                    </a:srgbClr>
                  </a:gs>
                </a:gsLst>
                <a:path path="shape">
                  <a:fillToRect l="50000" t="50000" r="50000" b="50000"/>
                </a:path>
              </a:gradFill>
              <a:ln w="1905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 name="Arc 10"/>
              <p:cNvSpPr>
                <a:spLocks noChangeAspect="1"/>
              </p:cNvSpPr>
              <p:nvPr/>
            </p:nvSpPr>
            <p:spPr bwMode="auto">
              <a:xfrm flipV="1">
                <a:off x="2665" y="1891"/>
                <a:ext cx="2880" cy="680"/>
              </a:xfrm>
              <a:custGeom>
                <a:avLst/>
                <a:gdLst>
                  <a:gd name="T0" fmla="*/ 0 w 43200"/>
                  <a:gd name="T1" fmla="*/ 678 h 21600"/>
                  <a:gd name="T2" fmla="*/ 2880 w 43200"/>
                  <a:gd name="T3" fmla="*/ 678 h 21600"/>
                  <a:gd name="T4" fmla="*/ 1440 w 43200"/>
                  <a:gd name="T5" fmla="*/ 680 h 21600"/>
                  <a:gd name="T6" fmla="*/ 0 60000 65536"/>
                  <a:gd name="T7" fmla="*/ 0 60000 65536"/>
                  <a:gd name="T8" fmla="*/ 0 60000 65536"/>
                </a:gdLst>
                <a:ahLst/>
                <a:cxnLst>
                  <a:cxn ang="T6">
                    <a:pos x="T0" y="T1"/>
                  </a:cxn>
                  <a:cxn ang="T7">
                    <a:pos x="T2" y="T3"/>
                  </a:cxn>
                  <a:cxn ang="T8">
                    <a:pos x="T4" y="T5"/>
                  </a:cxn>
                </a:cxnLst>
                <a:rect l="0" t="0" r="r" b="b"/>
                <a:pathLst>
                  <a:path w="43200" h="21600" fill="none" extrusionOk="0">
                    <a:moveTo>
                      <a:pt x="0" y="21536"/>
                    </a:moveTo>
                    <a:cubicBezTo>
                      <a:pt x="35" y="9631"/>
                      <a:pt x="9695" y="0"/>
                      <a:pt x="21600" y="0"/>
                    </a:cubicBezTo>
                    <a:cubicBezTo>
                      <a:pt x="33504" y="0"/>
                      <a:pt x="43165" y="9632"/>
                      <a:pt x="43199" y="21537"/>
                    </a:cubicBezTo>
                  </a:path>
                  <a:path w="43200" h="21600" stroke="0" extrusionOk="0">
                    <a:moveTo>
                      <a:pt x="0" y="21536"/>
                    </a:moveTo>
                    <a:cubicBezTo>
                      <a:pt x="35" y="9631"/>
                      <a:pt x="9695" y="0"/>
                      <a:pt x="21600" y="0"/>
                    </a:cubicBezTo>
                    <a:cubicBezTo>
                      <a:pt x="33504" y="0"/>
                      <a:pt x="43165" y="9632"/>
                      <a:pt x="43199" y="21537"/>
                    </a:cubicBezTo>
                    <a:lnTo>
                      <a:pt x="21600" y="21600"/>
                    </a:lnTo>
                    <a:lnTo>
                      <a:pt x="0" y="21536"/>
                    </a:lnTo>
                    <a:close/>
                  </a:path>
                </a:pathLst>
              </a:custGeom>
              <a:noFill/>
              <a:ln w="190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 name="Line 11"/>
              <p:cNvSpPr>
                <a:spLocks noChangeShapeType="1"/>
              </p:cNvSpPr>
              <p:nvPr/>
            </p:nvSpPr>
            <p:spPr bwMode="auto">
              <a:xfrm>
                <a:off x="4103" y="185"/>
                <a:ext cx="0" cy="1655"/>
              </a:xfrm>
              <a:prstGeom prst="line">
                <a:avLst/>
              </a:prstGeom>
              <a:noFill/>
              <a:ln w="19050">
                <a:solidFill>
                  <a:srgbClr val="0000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 name="Line 12"/>
              <p:cNvSpPr>
                <a:spLocks noChangeAspect="1" noChangeShapeType="1"/>
              </p:cNvSpPr>
              <p:nvPr/>
            </p:nvSpPr>
            <p:spPr bwMode="auto">
              <a:xfrm>
                <a:off x="4103" y="1843"/>
                <a:ext cx="1452" cy="0"/>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 name="Rectangle 27"/>
              <p:cNvSpPr>
                <a:spLocks noChangeArrowheads="1"/>
              </p:cNvSpPr>
              <p:nvPr/>
            </p:nvSpPr>
            <p:spPr bwMode="auto">
              <a:xfrm>
                <a:off x="4740" y="1818"/>
                <a:ext cx="272"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i="1">
                    <a:solidFill>
                      <a:srgbClr val="008000"/>
                    </a:solidFill>
                    <a:latin typeface="Times New Roman" panose="02020603050405020304" pitchFamily="18" charset="0"/>
                  </a:rPr>
                  <a:t>R</a:t>
                </a:r>
                <a:r>
                  <a:rPr lang="en-US" altLang="zh-CN" sz="2400" b="1" baseline="-25000">
                    <a:solidFill>
                      <a:srgbClr val="008000"/>
                    </a:solidFill>
                    <a:latin typeface="Symbol" panose="05050102010706020507" pitchFamily="18" charset="2"/>
                  </a:rPr>
                  <a:t>0</a:t>
                </a:r>
              </a:p>
            </p:txBody>
          </p:sp>
        </p:grpSp>
        <p:grpSp>
          <p:nvGrpSpPr>
            <p:cNvPr id="69" name="Group 47"/>
            <p:cNvGrpSpPr>
              <a:grpSpLocks/>
            </p:cNvGrpSpPr>
            <p:nvPr/>
          </p:nvGrpSpPr>
          <p:grpSpPr bwMode="auto">
            <a:xfrm>
              <a:off x="6588125" y="836613"/>
              <a:ext cx="1758950" cy="1873250"/>
              <a:chOff x="4101" y="663"/>
              <a:chExt cx="1108" cy="1180"/>
            </a:xfrm>
          </p:grpSpPr>
          <p:sp>
            <p:nvSpPr>
              <p:cNvPr id="84" name="Line 30"/>
              <p:cNvSpPr>
                <a:spLocks noChangeAspect="1" noChangeShapeType="1"/>
              </p:cNvSpPr>
              <p:nvPr/>
            </p:nvSpPr>
            <p:spPr bwMode="auto">
              <a:xfrm flipH="1">
                <a:off x="4103" y="1585"/>
                <a:ext cx="310" cy="258"/>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 name="Line 32"/>
              <p:cNvSpPr>
                <a:spLocks noChangeAspect="1" noChangeShapeType="1"/>
              </p:cNvSpPr>
              <p:nvPr/>
            </p:nvSpPr>
            <p:spPr bwMode="auto">
              <a:xfrm>
                <a:off x="4103" y="907"/>
                <a:ext cx="1106" cy="1"/>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6" name="Arc 35"/>
              <p:cNvSpPr>
                <a:spLocks noChangeAspect="1"/>
              </p:cNvSpPr>
              <p:nvPr/>
            </p:nvSpPr>
            <p:spPr bwMode="auto">
              <a:xfrm flipV="1">
                <a:off x="4101" y="1727"/>
                <a:ext cx="182" cy="116"/>
              </a:xfrm>
              <a:custGeom>
                <a:avLst/>
                <a:gdLst>
                  <a:gd name="T0" fmla="*/ 182 w 21600"/>
                  <a:gd name="T1" fmla="*/ 1 h 13965"/>
                  <a:gd name="T2" fmla="*/ 139 w 21600"/>
                  <a:gd name="T3" fmla="*/ 116 h 13965"/>
                  <a:gd name="T4" fmla="*/ 0 w 21600"/>
                  <a:gd name="T5" fmla="*/ 0 h 13965"/>
                  <a:gd name="T6" fmla="*/ 0 60000 65536"/>
                  <a:gd name="T7" fmla="*/ 0 60000 65536"/>
                  <a:gd name="T8" fmla="*/ 0 60000 65536"/>
                </a:gdLst>
                <a:ahLst/>
                <a:cxnLst>
                  <a:cxn ang="T6">
                    <a:pos x="T0" y="T1"/>
                  </a:cxn>
                  <a:cxn ang="T7">
                    <a:pos x="T2" y="T3"/>
                  </a:cxn>
                  <a:cxn ang="T8">
                    <a:pos x="T4" y="T5"/>
                  </a:cxn>
                </a:cxnLst>
                <a:rect l="0" t="0" r="r" b="b"/>
                <a:pathLst>
                  <a:path w="21600" h="13965" fill="none" extrusionOk="0">
                    <a:moveTo>
                      <a:pt x="21599" y="118"/>
                    </a:moveTo>
                    <a:cubicBezTo>
                      <a:pt x="21571" y="5192"/>
                      <a:pt x="19758" y="10094"/>
                      <a:pt x="16478" y="13965"/>
                    </a:cubicBezTo>
                  </a:path>
                  <a:path w="21600" h="13965" stroke="0" extrusionOk="0">
                    <a:moveTo>
                      <a:pt x="21599" y="118"/>
                    </a:moveTo>
                    <a:cubicBezTo>
                      <a:pt x="21571" y="5192"/>
                      <a:pt x="19758" y="10094"/>
                      <a:pt x="16478" y="13965"/>
                    </a:cubicBezTo>
                    <a:lnTo>
                      <a:pt x="0" y="0"/>
                    </a:lnTo>
                    <a:lnTo>
                      <a:pt x="21599" y="118"/>
                    </a:lnTo>
                    <a:close/>
                  </a:path>
                </a:pathLst>
              </a:custGeom>
              <a:noFill/>
              <a:ln w="9525">
                <a:solidFill>
                  <a:srgbClr val="008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 name="Rectangle 36"/>
              <p:cNvSpPr>
                <a:spLocks noChangeArrowheads="1"/>
              </p:cNvSpPr>
              <p:nvPr/>
            </p:nvSpPr>
            <p:spPr bwMode="auto">
              <a:xfrm>
                <a:off x="4468" y="663"/>
                <a:ext cx="272"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i="1">
                    <a:solidFill>
                      <a:srgbClr val="008000"/>
                    </a:solidFill>
                    <a:latin typeface="Times New Roman" panose="02020603050405020304" pitchFamily="18" charset="0"/>
                  </a:rPr>
                  <a:t>R</a:t>
                </a:r>
              </a:p>
            </p:txBody>
          </p:sp>
          <p:sp>
            <p:nvSpPr>
              <p:cNvPr id="88" name="Rectangle 37"/>
              <p:cNvSpPr>
                <a:spLocks noChangeArrowheads="1"/>
              </p:cNvSpPr>
              <p:nvPr/>
            </p:nvSpPr>
            <p:spPr bwMode="auto">
              <a:xfrm>
                <a:off x="4234" y="1556"/>
                <a:ext cx="272"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i="1">
                    <a:solidFill>
                      <a:srgbClr val="008000"/>
                    </a:solidFill>
                    <a:latin typeface="Symbol" panose="05050102010706020507" pitchFamily="18" charset="2"/>
                  </a:rPr>
                  <a:t>j</a:t>
                </a:r>
              </a:p>
            </p:txBody>
          </p:sp>
        </p:grpSp>
        <p:grpSp>
          <p:nvGrpSpPr>
            <p:cNvPr id="70" name="Group 46"/>
            <p:cNvGrpSpPr>
              <a:grpSpLocks/>
            </p:cNvGrpSpPr>
            <p:nvPr/>
          </p:nvGrpSpPr>
          <p:grpSpPr bwMode="auto">
            <a:xfrm>
              <a:off x="5873750" y="44450"/>
              <a:ext cx="3213100" cy="1182688"/>
              <a:chOff x="3651" y="164"/>
              <a:chExt cx="2024" cy="745"/>
            </a:xfrm>
          </p:grpSpPr>
          <p:sp>
            <p:nvSpPr>
              <p:cNvPr id="80" name="Line 33"/>
              <p:cNvSpPr>
                <a:spLocks noChangeAspect="1" noChangeShapeType="1"/>
              </p:cNvSpPr>
              <p:nvPr/>
            </p:nvSpPr>
            <p:spPr bwMode="auto">
              <a:xfrm>
                <a:off x="5221" y="909"/>
                <a:ext cx="454" cy="0"/>
              </a:xfrm>
              <a:prstGeom prst="line">
                <a:avLst/>
              </a:prstGeom>
              <a:noFill/>
              <a:ln w="1905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 name="Rectangle 38"/>
              <p:cNvSpPr>
                <a:spLocks noChangeArrowheads="1"/>
              </p:cNvSpPr>
              <p:nvPr/>
            </p:nvSpPr>
            <p:spPr bwMode="auto">
              <a:xfrm>
                <a:off x="5284" y="572"/>
                <a:ext cx="272"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i="1">
                    <a:solidFill>
                      <a:schemeClr val="hlink"/>
                    </a:solidFill>
                    <a:latin typeface="Times New Roman" panose="02020603050405020304" pitchFamily="18" charset="0"/>
                  </a:rPr>
                  <a:t>f</a:t>
                </a:r>
                <a:r>
                  <a:rPr lang="en-US" altLang="zh-CN" sz="2400" b="1" baseline="-25000">
                    <a:solidFill>
                      <a:schemeClr val="hlink"/>
                    </a:solidFill>
                    <a:latin typeface="Times New Roman" panose="02020603050405020304" pitchFamily="18" charset="0"/>
                  </a:rPr>
                  <a:t>int</a:t>
                </a:r>
              </a:p>
            </p:txBody>
          </p:sp>
          <p:sp>
            <p:nvSpPr>
              <p:cNvPr id="82" name="Arc 42"/>
              <p:cNvSpPr>
                <a:spLocks/>
              </p:cNvSpPr>
              <p:nvPr/>
            </p:nvSpPr>
            <p:spPr bwMode="auto">
              <a:xfrm>
                <a:off x="3943" y="210"/>
                <a:ext cx="317" cy="130"/>
              </a:xfrm>
              <a:custGeom>
                <a:avLst/>
                <a:gdLst>
                  <a:gd name="T0" fmla="*/ 219 w 43200"/>
                  <a:gd name="T1" fmla="*/ 0 h 41572"/>
                  <a:gd name="T2" fmla="*/ 72 w 43200"/>
                  <a:gd name="T3" fmla="*/ 6 h 41572"/>
                  <a:gd name="T4" fmla="*/ 159 w 43200"/>
                  <a:gd name="T5" fmla="*/ 62 h 41572"/>
                  <a:gd name="T6" fmla="*/ 0 60000 65536"/>
                  <a:gd name="T7" fmla="*/ 0 60000 65536"/>
                  <a:gd name="T8" fmla="*/ 0 60000 65536"/>
                </a:gdLst>
                <a:ahLst/>
                <a:cxnLst>
                  <a:cxn ang="T6">
                    <a:pos x="T0" y="T1"/>
                  </a:cxn>
                  <a:cxn ang="T7">
                    <a:pos x="T2" y="T3"/>
                  </a:cxn>
                  <a:cxn ang="T8">
                    <a:pos x="T4" y="T5"/>
                  </a:cxn>
                </a:cxnLst>
                <a:rect l="0" t="0" r="r" b="b"/>
                <a:pathLst>
                  <a:path w="43200" h="41572" fill="none" extrusionOk="0">
                    <a:moveTo>
                      <a:pt x="29826" y="0"/>
                    </a:moveTo>
                    <a:cubicBezTo>
                      <a:pt x="37919" y="3333"/>
                      <a:pt x="43200" y="11220"/>
                      <a:pt x="43200" y="19972"/>
                    </a:cubicBezTo>
                    <a:cubicBezTo>
                      <a:pt x="43200" y="31901"/>
                      <a:pt x="33529" y="41572"/>
                      <a:pt x="21600" y="41572"/>
                    </a:cubicBezTo>
                    <a:cubicBezTo>
                      <a:pt x="9670" y="41572"/>
                      <a:pt x="0" y="31901"/>
                      <a:pt x="0" y="19972"/>
                    </a:cubicBezTo>
                    <a:cubicBezTo>
                      <a:pt x="0" y="12655"/>
                      <a:pt x="3703" y="5836"/>
                      <a:pt x="9841" y="1853"/>
                    </a:cubicBezTo>
                  </a:path>
                  <a:path w="43200" h="41572" stroke="0" extrusionOk="0">
                    <a:moveTo>
                      <a:pt x="29826" y="0"/>
                    </a:moveTo>
                    <a:cubicBezTo>
                      <a:pt x="37919" y="3333"/>
                      <a:pt x="43200" y="11220"/>
                      <a:pt x="43200" y="19972"/>
                    </a:cubicBezTo>
                    <a:cubicBezTo>
                      <a:pt x="43200" y="31901"/>
                      <a:pt x="33529" y="41572"/>
                      <a:pt x="21600" y="41572"/>
                    </a:cubicBezTo>
                    <a:cubicBezTo>
                      <a:pt x="9670" y="41572"/>
                      <a:pt x="0" y="31901"/>
                      <a:pt x="0" y="19972"/>
                    </a:cubicBezTo>
                    <a:cubicBezTo>
                      <a:pt x="0" y="12655"/>
                      <a:pt x="3703" y="5836"/>
                      <a:pt x="9841" y="1853"/>
                    </a:cubicBezTo>
                    <a:lnTo>
                      <a:pt x="21600" y="19972"/>
                    </a:lnTo>
                    <a:lnTo>
                      <a:pt x="29826" y="0"/>
                    </a:lnTo>
                    <a:close/>
                  </a:path>
                </a:pathLst>
              </a:custGeom>
              <a:noFill/>
              <a:ln w="19050">
                <a:solidFill>
                  <a:schemeClr val="hlink"/>
                </a:solidFill>
                <a:round/>
                <a:headEnd type="triangle" w="med" len="lg"/>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 name="Rectangle 43"/>
              <p:cNvSpPr>
                <a:spLocks noChangeArrowheads="1"/>
              </p:cNvSpPr>
              <p:nvPr/>
            </p:nvSpPr>
            <p:spPr bwMode="auto">
              <a:xfrm>
                <a:off x="3651" y="164"/>
                <a:ext cx="272" cy="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i="1">
                    <a:solidFill>
                      <a:schemeClr val="hlink"/>
                    </a:solidFill>
                    <a:latin typeface="Symbol" panose="05050102010706020507" pitchFamily="18" charset="2"/>
                  </a:rPr>
                  <a:t>w</a:t>
                </a:r>
              </a:p>
            </p:txBody>
          </p:sp>
        </p:grpSp>
        <p:grpSp>
          <p:nvGrpSpPr>
            <p:cNvPr id="71" name="Group 53"/>
            <p:cNvGrpSpPr>
              <a:grpSpLocks/>
            </p:cNvGrpSpPr>
            <p:nvPr/>
          </p:nvGrpSpPr>
          <p:grpSpPr bwMode="auto">
            <a:xfrm>
              <a:off x="7089775" y="1227138"/>
              <a:ext cx="1993900" cy="1338262"/>
              <a:chOff x="4466" y="773"/>
              <a:chExt cx="1256" cy="843"/>
            </a:xfrm>
          </p:grpSpPr>
          <p:sp>
            <p:nvSpPr>
              <p:cNvPr id="76" name="Line 34"/>
              <p:cNvSpPr>
                <a:spLocks noChangeAspect="1" noChangeShapeType="1"/>
              </p:cNvSpPr>
              <p:nvPr/>
            </p:nvSpPr>
            <p:spPr bwMode="auto">
              <a:xfrm flipH="1">
                <a:off x="4920" y="775"/>
                <a:ext cx="348" cy="672"/>
              </a:xfrm>
              <a:prstGeom prst="line">
                <a:avLst/>
              </a:prstGeom>
              <a:noFill/>
              <a:ln w="1905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 name="Rectangle 39"/>
              <p:cNvSpPr>
                <a:spLocks noChangeArrowheads="1"/>
              </p:cNvSpPr>
              <p:nvPr/>
            </p:nvSpPr>
            <p:spPr bwMode="auto">
              <a:xfrm>
                <a:off x="4970" y="1344"/>
                <a:ext cx="272"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i="1">
                    <a:solidFill>
                      <a:schemeClr val="hlink"/>
                    </a:solidFill>
                    <a:latin typeface="Times New Roman" panose="02020603050405020304" pitchFamily="18" charset="0"/>
                  </a:rPr>
                  <a:t>W</a:t>
                </a:r>
                <a:r>
                  <a:rPr lang="en-US" altLang="zh-CN" sz="2400" b="1" i="1" baseline="-25000">
                    <a:solidFill>
                      <a:schemeClr val="hlink"/>
                    </a:solidFill>
                    <a:latin typeface="Symbol" panose="05050102010706020507" pitchFamily="18" charset="2"/>
                  </a:rPr>
                  <a:t>j</a:t>
                </a:r>
              </a:p>
            </p:txBody>
          </p:sp>
          <p:sp>
            <p:nvSpPr>
              <p:cNvPr id="78" name="Line 49"/>
              <p:cNvSpPr>
                <a:spLocks noChangeShapeType="1"/>
              </p:cNvSpPr>
              <p:nvPr/>
            </p:nvSpPr>
            <p:spPr bwMode="auto">
              <a:xfrm flipH="1">
                <a:off x="4926" y="773"/>
                <a:ext cx="796" cy="669"/>
              </a:xfrm>
              <a:prstGeom prst="line">
                <a:avLst/>
              </a:prstGeom>
              <a:noFill/>
              <a:ln w="9525">
                <a:solidFill>
                  <a:schemeClr val="hlink"/>
                </a:solidFill>
                <a:prstDash val="dash"/>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 name="Line 50"/>
              <p:cNvSpPr>
                <a:spLocks noChangeAspect="1" noChangeShapeType="1"/>
              </p:cNvSpPr>
              <p:nvPr/>
            </p:nvSpPr>
            <p:spPr bwMode="auto">
              <a:xfrm>
                <a:off x="4466" y="1446"/>
                <a:ext cx="454" cy="0"/>
              </a:xfrm>
              <a:prstGeom prst="line">
                <a:avLst/>
              </a:prstGeom>
              <a:noFill/>
              <a:ln w="9525">
                <a:solidFill>
                  <a:schemeClr val="hlink"/>
                </a:solidFill>
                <a:prstDash val="dash"/>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2" name="Group 45"/>
            <p:cNvGrpSpPr>
              <a:grpSpLocks/>
            </p:cNvGrpSpPr>
            <p:nvPr/>
          </p:nvGrpSpPr>
          <p:grpSpPr bwMode="auto">
            <a:xfrm>
              <a:off x="6672263" y="1169988"/>
              <a:ext cx="1739900" cy="1136650"/>
              <a:chOff x="4154" y="873"/>
              <a:chExt cx="1096" cy="716"/>
            </a:xfrm>
          </p:grpSpPr>
          <p:sp>
            <p:nvSpPr>
              <p:cNvPr id="73" name="Line 31"/>
              <p:cNvSpPr>
                <a:spLocks noChangeAspect="1" noChangeShapeType="1"/>
              </p:cNvSpPr>
              <p:nvPr/>
            </p:nvSpPr>
            <p:spPr bwMode="auto">
              <a:xfrm flipH="1">
                <a:off x="4407" y="909"/>
                <a:ext cx="816" cy="680"/>
              </a:xfrm>
              <a:prstGeom prst="line">
                <a:avLst/>
              </a:prstGeom>
              <a:noFill/>
              <a:ln w="1905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 name="Rectangle 40"/>
              <p:cNvSpPr>
                <a:spLocks noChangeArrowheads="1"/>
              </p:cNvSpPr>
              <p:nvPr/>
            </p:nvSpPr>
            <p:spPr bwMode="auto">
              <a:xfrm>
                <a:off x="4154" y="1302"/>
                <a:ext cx="272"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i="1">
                    <a:solidFill>
                      <a:schemeClr val="hlink"/>
                    </a:solidFill>
                    <a:latin typeface="Times New Roman" panose="02020603050405020304" pitchFamily="18" charset="0"/>
                  </a:rPr>
                  <a:t>W</a:t>
                </a:r>
                <a:r>
                  <a:rPr lang="en-US" altLang="zh-CN" sz="2400" b="1" baseline="-25000">
                    <a:solidFill>
                      <a:schemeClr val="hlink"/>
                    </a:solidFill>
                    <a:latin typeface="Symbol" panose="05050102010706020507" pitchFamily="18" charset="2"/>
                  </a:rPr>
                  <a:t>0</a:t>
                </a:r>
              </a:p>
            </p:txBody>
          </p:sp>
          <p:sp>
            <p:nvSpPr>
              <p:cNvPr id="75" name="Oval 41"/>
              <p:cNvSpPr>
                <a:spLocks noChangeAspect="1" noChangeArrowheads="1"/>
              </p:cNvSpPr>
              <p:nvPr/>
            </p:nvSpPr>
            <p:spPr bwMode="auto">
              <a:xfrm>
                <a:off x="5182" y="873"/>
                <a:ext cx="68" cy="68"/>
              </a:xfrm>
              <a:prstGeom prst="ellipse">
                <a:avLst/>
              </a:prstGeom>
              <a:solidFill>
                <a:srgbClr val="FFFF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38" name="文本框 37">
            <a:extLst>
              <a:ext uri="{FF2B5EF4-FFF2-40B4-BE49-F238E27FC236}">
                <a16:creationId xmlns:a16="http://schemas.microsoft.com/office/drawing/2014/main" id="{80754795-5487-4A89-BC5E-614D77853E7E}"/>
              </a:ext>
            </a:extLst>
          </p:cNvPr>
          <p:cNvSpPr txBox="1"/>
          <p:nvPr/>
        </p:nvSpPr>
        <p:spPr>
          <a:xfrm>
            <a:off x="449863" y="2067488"/>
            <a:ext cx="4338161" cy="413487"/>
          </a:xfrm>
          <a:prstGeom prst="rect">
            <a:avLst/>
          </a:prstGeom>
          <a:noFill/>
        </p:spPr>
        <p:txBody>
          <a:bodyPr wrap="square" rtlCol="0">
            <a:noAutofit/>
          </a:bodyPr>
          <a:lstStyle/>
          <a:p>
            <a:pPr algn="just">
              <a:lnSpc>
                <a:spcPct val="110000"/>
              </a:lnSpc>
              <a:spcBef>
                <a:spcPts val="0"/>
              </a:spcBef>
              <a:spcAft>
                <a:spcPts val="600"/>
              </a:spcAft>
              <a:buClr>
                <a:schemeClr val="tx1"/>
              </a:buClr>
            </a:pPr>
            <a:r>
              <a:rPr lang="zh-CN" altLang="en-US" sz="1600" b="1" dirty="0">
                <a:latin typeface="Times New Roman" pitchFamily="18" charset="0"/>
                <a:ea typeface="微软雅黑" panose="020B0503020204020204" pitchFamily="34" charset="-122"/>
                <a:cs typeface="Times New Roman" pitchFamily="18" charset="0"/>
              </a:rPr>
              <a:t>视重 </a:t>
            </a:r>
            <a:r>
              <a:rPr lang="en-US" altLang="zh-CN" sz="1600" b="1" dirty="0">
                <a:latin typeface="Times New Roman" pitchFamily="18" charset="0"/>
                <a:ea typeface="微软雅黑" panose="020B0503020204020204" pitchFamily="34" charset="-122"/>
                <a:cs typeface="Times New Roman" pitchFamily="18" charset="0"/>
              </a:rPr>
              <a:t>= </a:t>
            </a:r>
            <a:r>
              <a:rPr lang="zh-CN" altLang="en-US" sz="1600" b="1" dirty="0">
                <a:latin typeface="Times New Roman" pitchFamily="18" charset="0"/>
                <a:ea typeface="微软雅黑" panose="020B0503020204020204" pitchFamily="34" charset="-122"/>
                <a:cs typeface="Times New Roman" pitchFamily="18" charset="0"/>
              </a:rPr>
              <a:t>引力 </a:t>
            </a:r>
            <a:r>
              <a:rPr lang="en-US" altLang="zh-CN" sz="1600" b="1" dirty="0">
                <a:latin typeface="Times New Roman" pitchFamily="18" charset="0"/>
                <a:ea typeface="微软雅黑" panose="020B0503020204020204" pitchFamily="34" charset="-122"/>
                <a:cs typeface="Times New Roman" pitchFamily="18" charset="0"/>
              </a:rPr>
              <a:t>+ </a:t>
            </a:r>
            <a:r>
              <a:rPr lang="zh-CN" altLang="en-US" sz="1600" b="1" dirty="0">
                <a:latin typeface="Times New Roman" pitchFamily="18" charset="0"/>
                <a:ea typeface="微软雅黑" panose="020B0503020204020204" pitchFamily="34" charset="-122"/>
                <a:cs typeface="Times New Roman" pitchFamily="18" charset="0"/>
              </a:rPr>
              <a:t>惯性离心力在法向的分量</a:t>
            </a:r>
          </a:p>
          <a:p>
            <a:pPr algn="just">
              <a:lnSpc>
                <a:spcPct val="110000"/>
              </a:lnSpc>
              <a:spcBef>
                <a:spcPts val="0"/>
              </a:spcBef>
              <a:spcAft>
                <a:spcPts val="600"/>
              </a:spcAft>
              <a:buClr>
                <a:schemeClr val="tx1"/>
              </a:buClr>
            </a:pPr>
            <a:endParaRPr lang="zh-CN" altLang="en-US" sz="1600" b="1" dirty="0">
              <a:latin typeface="Times New Roman" pitchFamily="18" charset="0"/>
              <a:ea typeface="微软雅黑" panose="020B0503020204020204" pitchFamily="34" charset="-122"/>
              <a:cs typeface="Times New Roman" pitchFamily="18" charset="0"/>
            </a:endParaRPr>
          </a:p>
        </p:txBody>
      </p:sp>
      <p:sp>
        <p:nvSpPr>
          <p:cNvPr id="40" name="文本框 39">
            <a:extLst>
              <a:ext uri="{FF2B5EF4-FFF2-40B4-BE49-F238E27FC236}">
                <a16:creationId xmlns:a16="http://schemas.microsoft.com/office/drawing/2014/main" id="{0C38940E-6DBC-43E8-AC7F-B010AE481108}"/>
              </a:ext>
            </a:extLst>
          </p:cNvPr>
          <p:cNvSpPr txBox="1"/>
          <p:nvPr/>
        </p:nvSpPr>
        <p:spPr>
          <a:xfrm>
            <a:off x="449863" y="1525369"/>
            <a:ext cx="3541023" cy="413487"/>
          </a:xfrm>
          <a:prstGeom prst="rect">
            <a:avLst/>
          </a:prstGeom>
          <a:noFill/>
        </p:spPr>
        <p:txBody>
          <a:bodyPr wrap="square" rtlCol="0">
            <a:noAutofit/>
          </a:bodyPr>
          <a:lstStyle/>
          <a:p>
            <a:pPr algn="just">
              <a:lnSpc>
                <a:spcPct val="110000"/>
              </a:lnSpc>
              <a:spcBef>
                <a:spcPts val="0"/>
              </a:spcBef>
              <a:spcAft>
                <a:spcPts val="600"/>
              </a:spcAft>
              <a:buClr>
                <a:schemeClr val="tx1"/>
              </a:buClr>
            </a:pPr>
            <a:r>
              <a:rPr lang="zh-CN" altLang="en-US" sz="1600" b="1" dirty="0">
                <a:latin typeface="Times New Roman" pitchFamily="18" charset="0"/>
                <a:ea typeface="微软雅黑" panose="020B0503020204020204" pitchFamily="34" charset="-122"/>
                <a:cs typeface="Times New Roman" pitchFamily="18" charset="0"/>
              </a:rPr>
              <a:t>以自转地面为参考系</a:t>
            </a:r>
          </a:p>
        </p:txBody>
      </p:sp>
      <p:graphicFrame>
        <p:nvGraphicFramePr>
          <p:cNvPr id="4" name="对象 3">
            <a:extLst>
              <a:ext uri="{FF2B5EF4-FFF2-40B4-BE49-F238E27FC236}">
                <a16:creationId xmlns:a16="http://schemas.microsoft.com/office/drawing/2014/main" id="{8BD63730-5B5E-4117-8B27-56A22713B436}"/>
              </a:ext>
            </a:extLst>
          </p:cNvPr>
          <p:cNvGraphicFramePr>
            <a:graphicFrameLocks noChangeAspect="1"/>
          </p:cNvGraphicFramePr>
          <p:nvPr>
            <p:extLst>
              <p:ext uri="{D42A27DB-BD31-4B8C-83A1-F6EECF244321}">
                <p14:modId xmlns:p14="http://schemas.microsoft.com/office/powerpoint/2010/main" val="3567750722"/>
              </p:ext>
            </p:extLst>
          </p:nvPr>
        </p:nvGraphicFramePr>
        <p:xfrm>
          <a:off x="225425" y="2582863"/>
          <a:ext cx="5040313" cy="3213100"/>
        </p:xfrm>
        <a:graphic>
          <a:graphicData uri="http://schemas.openxmlformats.org/presentationml/2006/ole">
            <mc:AlternateContent xmlns:mc="http://schemas.openxmlformats.org/markup-compatibility/2006">
              <mc:Choice xmlns:v="urn:schemas-microsoft-com:vml" Requires="v">
                <p:oleObj name="Equation" r:id="rId3" imgW="3047760" imgH="1942920" progId="Equation.DSMT4">
                  <p:embed/>
                </p:oleObj>
              </mc:Choice>
              <mc:Fallback>
                <p:oleObj name="Equation" r:id="rId3" imgW="3047760" imgH="1942920" progId="Equation.DSMT4">
                  <p:embed/>
                  <p:pic>
                    <p:nvPicPr>
                      <p:cNvPr id="4" name="对象 3">
                        <a:extLst>
                          <a:ext uri="{FF2B5EF4-FFF2-40B4-BE49-F238E27FC236}">
                            <a16:creationId xmlns:a16="http://schemas.microsoft.com/office/drawing/2014/main" id="{8BD63730-5B5E-4117-8B27-56A22713B436}"/>
                          </a:ext>
                        </a:extLst>
                      </p:cNvPr>
                      <p:cNvPicPr/>
                      <p:nvPr/>
                    </p:nvPicPr>
                    <p:blipFill>
                      <a:blip r:embed="rId4"/>
                      <a:stretch>
                        <a:fillRect/>
                      </a:stretch>
                    </p:blipFill>
                    <p:spPr>
                      <a:xfrm>
                        <a:off x="225425" y="2582863"/>
                        <a:ext cx="5040313" cy="3213100"/>
                      </a:xfrm>
                      <a:prstGeom prst="rect">
                        <a:avLst/>
                      </a:prstGeom>
                    </p:spPr>
                  </p:pic>
                </p:oleObj>
              </mc:Fallback>
            </mc:AlternateContent>
          </a:graphicData>
        </a:graphic>
      </p:graphicFrame>
      <p:sp>
        <p:nvSpPr>
          <p:cNvPr id="43" name="文本框 42">
            <a:extLst>
              <a:ext uri="{FF2B5EF4-FFF2-40B4-BE49-F238E27FC236}">
                <a16:creationId xmlns:a16="http://schemas.microsoft.com/office/drawing/2014/main" id="{E2D627C1-30A4-40D9-BEA5-127FAC6E9966}"/>
              </a:ext>
            </a:extLst>
          </p:cNvPr>
          <p:cNvSpPr txBox="1"/>
          <p:nvPr/>
        </p:nvSpPr>
        <p:spPr>
          <a:xfrm>
            <a:off x="-328158" y="5801127"/>
            <a:ext cx="4338161" cy="931684"/>
          </a:xfrm>
          <a:prstGeom prst="rect">
            <a:avLst/>
          </a:prstGeom>
          <a:noFill/>
        </p:spPr>
        <p:txBody>
          <a:bodyPr wrap="square" rtlCol="0">
            <a:noAutofit/>
          </a:bodyPr>
          <a:lstStyle/>
          <a:p>
            <a:pPr lvl="2" eaLnBrk="1" hangingPunct="1">
              <a:lnSpc>
                <a:spcPct val="150000"/>
              </a:lnSpc>
              <a:buFont typeface="Wingdings" panose="05000000000000000000" pitchFamily="2" charset="2"/>
              <a:buNone/>
            </a:pPr>
            <a:r>
              <a:rPr lang="zh-CN" altLang="en-US" sz="1600" b="1" dirty="0">
                <a:latin typeface="Times New Roman" pitchFamily="18" charset="0"/>
                <a:ea typeface="微软雅黑" panose="020B0503020204020204" pitchFamily="34" charset="-122"/>
                <a:cs typeface="Times New Roman" pitchFamily="18" charset="0"/>
              </a:rPr>
              <a:t>在两极</a:t>
            </a:r>
            <a:r>
              <a:rPr lang="en-US" altLang="zh-CN" dirty="0"/>
              <a:t>(</a:t>
            </a:r>
            <a:r>
              <a:rPr lang="en-US" altLang="zh-CN" i="1" dirty="0">
                <a:latin typeface="Symbol" panose="05050102010706020507" pitchFamily="18" charset="2"/>
              </a:rPr>
              <a:t>j </a:t>
            </a:r>
            <a:r>
              <a:rPr lang="en-US" altLang="zh-CN" dirty="0">
                <a:latin typeface="Symbol" panose="05050102010706020507" pitchFamily="18" charset="2"/>
              </a:rPr>
              <a:t> = </a:t>
            </a:r>
            <a:r>
              <a:rPr lang="en-US" altLang="zh-CN" dirty="0">
                <a:latin typeface="Symbol" panose="05050102010706020507" pitchFamily="18" charset="2"/>
                <a:sym typeface="Symbol" panose="05050102010706020507" pitchFamily="18" charset="2"/>
              </a:rPr>
              <a:t>p/2</a:t>
            </a:r>
            <a:r>
              <a:rPr lang="en-US" altLang="zh-CN" dirty="0"/>
              <a:t>)</a:t>
            </a:r>
            <a:r>
              <a:rPr lang="zh-CN" altLang="en-US" sz="1600" b="1" dirty="0">
                <a:latin typeface="Times New Roman" pitchFamily="18" charset="0"/>
                <a:ea typeface="微软雅黑" panose="020B0503020204020204" pitchFamily="34" charset="-122"/>
                <a:cs typeface="Times New Roman" pitchFamily="18" charset="0"/>
              </a:rPr>
              <a:t>最大</a:t>
            </a:r>
          </a:p>
          <a:p>
            <a:pPr lvl="2" eaLnBrk="1" hangingPunct="1">
              <a:lnSpc>
                <a:spcPct val="150000"/>
              </a:lnSpc>
              <a:buFont typeface="Wingdings" panose="05000000000000000000" pitchFamily="2" charset="2"/>
              <a:buNone/>
            </a:pPr>
            <a:r>
              <a:rPr lang="zh-CN" altLang="en-US" sz="1600" b="1" dirty="0">
                <a:latin typeface="Times New Roman" pitchFamily="18" charset="0"/>
                <a:ea typeface="微软雅黑" panose="020B0503020204020204" pitchFamily="34" charset="-122"/>
                <a:cs typeface="Times New Roman" pitchFamily="18" charset="0"/>
              </a:rPr>
              <a:t>在赤道</a:t>
            </a:r>
            <a:r>
              <a:rPr lang="en-US" altLang="zh-CN" dirty="0"/>
              <a:t>(</a:t>
            </a:r>
            <a:r>
              <a:rPr lang="en-US" altLang="zh-CN" i="1" dirty="0">
                <a:latin typeface="Symbol" panose="05050102010706020507" pitchFamily="18" charset="2"/>
              </a:rPr>
              <a:t>j</a:t>
            </a:r>
            <a:r>
              <a:rPr lang="en-US" altLang="zh-CN" dirty="0">
                <a:latin typeface="Symbol" panose="05050102010706020507" pitchFamily="18" charset="2"/>
              </a:rPr>
              <a:t>  = </a:t>
            </a:r>
            <a:r>
              <a:rPr lang="en-US" altLang="zh-CN" dirty="0">
                <a:latin typeface="Symbol" panose="05050102010706020507" pitchFamily="18" charset="2"/>
                <a:sym typeface="Symbol" panose="05050102010706020507" pitchFamily="18" charset="2"/>
              </a:rPr>
              <a:t>0</a:t>
            </a:r>
            <a:r>
              <a:rPr lang="en-US" altLang="zh-CN" dirty="0"/>
              <a:t>)</a:t>
            </a:r>
            <a:r>
              <a:rPr lang="zh-CN" altLang="en-US" sz="1600" b="1" dirty="0">
                <a:latin typeface="Times New Roman" pitchFamily="18" charset="0"/>
                <a:ea typeface="微软雅黑" panose="020B0503020204020204" pitchFamily="34" charset="-122"/>
                <a:cs typeface="Times New Roman" pitchFamily="18" charset="0"/>
              </a:rPr>
              <a:t>最小</a:t>
            </a:r>
          </a:p>
          <a:p>
            <a:pPr algn="just">
              <a:lnSpc>
                <a:spcPct val="150000"/>
              </a:lnSpc>
              <a:spcBef>
                <a:spcPts val="0"/>
              </a:spcBef>
              <a:spcAft>
                <a:spcPts val="600"/>
              </a:spcAft>
              <a:buClr>
                <a:schemeClr val="tx1"/>
              </a:buClr>
            </a:pPr>
            <a:endParaRPr lang="zh-CN" altLang="en-US" sz="1600" b="1" dirty="0">
              <a:latin typeface="Times New Roman" pitchFamily="18" charset="0"/>
              <a:ea typeface="微软雅黑" panose="020B0503020204020204" pitchFamily="34" charset="-122"/>
              <a:cs typeface="Times New Roman" pitchFamily="18" charset="0"/>
            </a:endParaRPr>
          </a:p>
        </p:txBody>
      </p:sp>
      <p:sp>
        <p:nvSpPr>
          <p:cNvPr id="44" name="文本框 43">
            <a:extLst>
              <a:ext uri="{FF2B5EF4-FFF2-40B4-BE49-F238E27FC236}">
                <a16:creationId xmlns:a16="http://schemas.microsoft.com/office/drawing/2014/main" id="{0605860A-456A-4FB9-B1F5-612E42FD7F93}"/>
              </a:ext>
            </a:extLst>
          </p:cNvPr>
          <p:cNvSpPr txBox="1"/>
          <p:nvPr/>
        </p:nvSpPr>
        <p:spPr>
          <a:xfrm>
            <a:off x="3314060" y="5564508"/>
            <a:ext cx="3916478" cy="1168304"/>
          </a:xfrm>
          <a:prstGeom prst="rect">
            <a:avLst/>
          </a:prstGeom>
          <a:ln>
            <a:prstDash val="lgDash"/>
          </a:ln>
        </p:spPr>
        <p:style>
          <a:lnRef idx="2">
            <a:schemeClr val="accent1"/>
          </a:lnRef>
          <a:fillRef idx="1">
            <a:schemeClr val="lt1"/>
          </a:fillRef>
          <a:effectRef idx="0">
            <a:schemeClr val="accent1"/>
          </a:effectRef>
          <a:fontRef idx="minor">
            <a:schemeClr val="dk1"/>
          </a:fontRef>
        </p:style>
        <p:txBody>
          <a:bodyPr wrap="square" rtlCol="0">
            <a:noAutofit/>
          </a:bodyPr>
          <a:lstStyle/>
          <a:p>
            <a:pPr algn="just">
              <a:lnSpc>
                <a:spcPct val="110000"/>
              </a:lnSpc>
              <a:spcBef>
                <a:spcPts val="0"/>
              </a:spcBef>
              <a:spcAft>
                <a:spcPts val="600"/>
              </a:spcAft>
              <a:buClr>
                <a:schemeClr val="tx1"/>
              </a:buClr>
            </a:pPr>
            <a:r>
              <a:rPr lang="zh-CN" altLang="en-US" sz="1600" b="1" dirty="0">
                <a:solidFill>
                  <a:schemeClr val="accent1">
                    <a:lumMod val="75000"/>
                  </a:schemeClr>
                </a:solidFill>
                <a:latin typeface="Times New Roman" pitchFamily="18" charset="0"/>
                <a:ea typeface="微软雅黑" panose="020B0503020204020204" pitchFamily="34" charset="-122"/>
                <a:cs typeface="Times New Roman" pitchFamily="18" charset="0"/>
              </a:rPr>
              <a:t>地球公转周期一年，公转半径约</a:t>
            </a:r>
            <a:r>
              <a:rPr lang="en-US" altLang="zh-CN" sz="1600" b="1" dirty="0">
                <a:solidFill>
                  <a:schemeClr val="accent1">
                    <a:lumMod val="75000"/>
                  </a:schemeClr>
                </a:solidFill>
                <a:latin typeface="Times New Roman" pitchFamily="18" charset="0"/>
                <a:ea typeface="微软雅黑" panose="020B0503020204020204" pitchFamily="34" charset="-122"/>
                <a:cs typeface="Times New Roman" pitchFamily="18" charset="0"/>
              </a:rPr>
              <a:t>1.5</a:t>
            </a:r>
            <a:r>
              <a:rPr lang="zh-CN" altLang="en-US" sz="1600" b="1" dirty="0">
                <a:solidFill>
                  <a:schemeClr val="accent1">
                    <a:lumMod val="75000"/>
                  </a:schemeClr>
                </a:solidFill>
                <a:latin typeface="Times New Roman" pitchFamily="18" charset="0"/>
                <a:ea typeface="微软雅黑" panose="020B0503020204020204" pitchFamily="34" charset="-122"/>
                <a:cs typeface="Times New Roman" pitchFamily="18" charset="0"/>
              </a:rPr>
              <a:t>亿公里</a:t>
            </a:r>
          </a:p>
        </p:txBody>
      </p:sp>
      <p:graphicFrame>
        <p:nvGraphicFramePr>
          <p:cNvPr id="6" name="对象 5">
            <a:extLst>
              <a:ext uri="{FF2B5EF4-FFF2-40B4-BE49-F238E27FC236}">
                <a16:creationId xmlns:a16="http://schemas.microsoft.com/office/drawing/2014/main" id="{0554DD87-3D9D-44AF-98DD-44F3B4DD4A6C}"/>
              </a:ext>
            </a:extLst>
          </p:cNvPr>
          <p:cNvGraphicFramePr>
            <a:graphicFrameLocks noChangeAspect="1"/>
          </p:cNvGraphicFramePr>
          <p:nvPr/>
        </p:nvGraphicFramePr>
        <p:xfrm>
          <a:off x="4440860" y="6020073"/>
          <a:ext cx="1738312" cy="649287"/>
        </p:xfrm>
        <a:graphic>
          <a:graphicData uri="http://schemas.openxmlformats.org/presentationml/2006/ole">
            <mc:AlternateContent xmlns:mc="http://schemas.openxmlformats.org/markup-compatibility/2006">
              <mc:Choice xmlns:v="urn:schemas-microsoft-com:vml" Requires="v">
                <p:oleObj name="Equation" r:id="rId5" imgW="1104840" imgH="444240" progId="Equation.DSMT4">
                  <p:embed/>
                </p:oleObj>
              </mc:Choice>
              <mc:Fallback>
                <p:oleObj name="Equation" r:id="rId5" imgW="1104840" imgH="444240" progId="Equation.DSMT4">
                  <p:embed/>
                  <p:pic>
                    <p:nvPicPr>
                      <p:cNvPr id="6" name="对象 5">
                        <a:extLst>
                          <a:ext uri="{FF2B5EF4-FFF2-40B4-BE49-F238E27FC236}">
                            <a16:creationId xmlns:a16="http://schemas.microsoft.com/office/drawing/2014/main" id="{0554DD87-3D9D-44AF-98DD-44F3B4DD4A6C}"/>
                          </a:ext>
                        </a:extLst>
                      </p:cNvPr>
                      <p:cNvPicPr/>
                      <p:nvPr/>
                    </p:nvPicPr>
                    <p:blipFill>
                      <a:blip r:embed="rId6"/>
                      <a:stretch>
                        <a:fillRect/>
                      </a:stretch>
                    </p:blipFill>
                    <p:spPr>
                      <a:xfrm>
                        <a:off x="4440860" y="6020073"/>
                        <a:ext cx="1738312" cy="649287"/>
                      </a:xfrm>
                      <a:prstGeom prst="rect">
                        <a:avLst/>
                      </a:prstGeom>
                    </p:spPr>
                  </p:pic>
                </p:oleObj>
              </mc:Fallback>
            </mc:AlternateContent>
          </a:graphicData>
        </a:graphic>
      </p:graphicFrame>
      <p:cxnSp>
        <p:nvCxnSpPr>
          <p:cNvPr id="42" name="直接箭头连接符 41">
            <a:extLst>
              <a:ext uri="{FF2B5EF4-FFF2-40B4-BE49-F238E27FC236}">
                <a16:creationId xmlns:a16="http://schemas.microsoft.com/office/drawing/2014/main" id="{48A61E0A-20F2-4E44-8134-61BCE247EFEA}"/>
              </a:ext>
            </a:extLst>
          </p:cNvPr>
          <p:cNvCxnSpPr>
            <a:cxnSpLocks/>
          </p:cNvCxnSpPr>
          <p:nvPr/>
        </p:nvCxnSpPr>
        <p:spPr>
          <a:xfrm flipV="1">
            <a:off x="8422543" y="2073748"/>
            <a:ext cx="2060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直接箭头连接符 44">
            <a:extLst>
              <a:ext uri="{FF2B5EF4-FFF2-40B4-BE49-F238E27FC236}">
                <a16:creationId xmlns:a16="http://schemas.microsoft.com/office/drawing/2014/main" id="{36C84F13-38A1-44B3-9657-C14910B7A2BA}"/>
              </a:ext>
            </a:extLst>
          </p:cNvPr>
          <p:cNvCxnSpPr>
            <a:cxnSpLocks/>
          </p:cNvCxnSpPr>
          <p:nvPr/>
        </p:nvCxnSpPr>
        <p:spPr>
          <a:xfrm flipV="1">
            <a:off x="7099272" y="2907409"/>
            <a:ext cx="2060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直接箭头连接符 45">
            <a:extLst>
              <a:ext uri="{FF2B5EF4-FFF2-40B4-BE49-F238E27FC236}">
                <a16:creationId xmlns:a16="http://schemas.microsoft.com/office/drawing/2014/main" id="{47432501-6138-42E6-A1D2-C620DCE223D4}"/>
              </a:ext>
            </a:extLst>
          </p:cNvPr>
          <p:cNvCxnSpPr>
            <a:cxnSpLocks/>
          </p:cNvCxnSpPr>
          <p:nvPr/>
        </p:nvCxnSpPr>
        <p:spPr>
          <a:xfrm flipV="1">
            <a:off x="8029000" y="3113967"/>
            <a:ext cx="2060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7838949"/>
      </p:ext>
    </p:extLst>
  </p:cSld>
  <p:clrMapOvr>
    <a:masterClrMapping/>
  </p:clrMapOvr>
  <p:transition advTm="5281"/>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3"/>
          <p:cNvSpPr>
            <a:spLocks noChangeArrowheads="1"/>
          </p:cNvSpPr>
          <p:nvPr/>
        </p:nvSpPr>
        <p:spPr bwMode="auto">
          <a:xfrm>
            <a:off x="4295" y="1217557"/>
            <a:ext cx="6185338" cy="5348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8000"/>
              </a:buClr>
              <a:buSzPct val="50000"/>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Clr>
                <a:srgbClr val="CC0066"/>
              </a:buClr>
              <a:buSzPct val="55000"/>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9pPr>
          </a:lstStyle>
          <a:p>
            <a:pPr eaLnBrk="1" hangingPunct="1"/>
            <a:r>
              <a:rPr lang="zh-CN" altLang="en-US" sz="1800" dirty="0">
                <a:latin typeface="微软雅黑" panose="020B0503020204020204" pitchFamily="34" charset="-122"/>
                <a:ea typeface="微软雅黑" panose="020B0503020204020204" pitchFamily="34" charset="-122"/>
              </a:rPr>
              <a:t>例</a:t>
            </a:r>
            <a:r>
              <a:rPr lang="en-US" altLang="zh-CN" sz="1800" dirty="0">
                <a:latin typeface="微软雅黑" panose="020B0503020204020204" pitchFamily="34" charset="-122"/>
                <a:ea typeface="微软雅黑" panose="020B0503020204020204" pitchFamily="34" charset="-122"/>
              </a:rPr>
              <a:t>14</a:t>
            </a:r>
            <a:r>
              <a:rPr lang="zh-CN" altLang="en-US" sz="1800" dirty="0">
                <a:latin typeface="微软雅黑" panose="020B0503020204020204" pitchFamily="34" charset="-122"/>
                <a:ea typeface="微软雅黑" panose="020B0503020204020204" pitchFamily="34" charset="-122"/>
              </a:rPr>
              <a:t>：装有水的水桶绕自身竖直对称轴以均匀加速度</a:t>
            </a:r>
            <a:r>
              <a:rPr lang="zh-CN" altLang="en-US" sz="1800" i="1" dirty="0">
                <a:latin typeface="微软雅黑" panose="020B0503020204020204" pitchFamily="34" charset="-122"/>
                <a:ea typeface="微软雅黑" panose="020B0503020204020204" pitchFamily="34" charset="-122"/>
              </a:rPr>
              <a:t> </a:t>
            </a:r>
            <a:r>
              <a:rPr lang="en-US" altLang="zh-CN" sz="1800" i="1" dirty="0">
                <a:latin typeface="微软雅黑" panose="020B0503020204020204" pitchFamily="34" charset="-122"/>
                <a:ea typeface="微软雅黑" panose="020B0503020204020204" pitchFamily="34" charset="-122"/>
              </a:rPr>
              <a:t>w </a:t>
            </a:r>
            <a:r>
              <a:rPr lang="zh-CN" altLang="en-US" sz="1800" dirty="0">
                <a:latin typeface="微软雅黑" panose="020B0503020204020204" pitchFamily="34" charset="-122"/>
                <a:ea typeface="微软雅黑" panose="020B0503020204020204" pitchFamily="34" charset="-122"/>
              </a:rPr>
              <a:t>转动，求水稳定之后的水面形状</a:t>
            </a:r>
          </a:p>
          <a:p>
            <a:pPr eaLnBrk="1" hangingPunct="1">
              <a:buFont typeface="Wingdings" panose="05000000000000000000" pitchFamily="2" charset="2"/>
              <a:buNone/>
            </a:pPr>
            <a:r>
              <a:rPr lang="zh-CN" altLang="en-US" sz="1800" dirty="0">
                <a:latin typeface="微软雅黑" panose="020B0503020204020204" pitchFamily="34" charset="-122"/>
                <a:ea typeface="微软雅黑" panose="020B0503020204020204" pitchFamily="34" charset="-122"/>
              </a:rPr>
              <a:t>	解：以水桶为参考系，竖直对称轴为</a:t>
            </a:r>
            <a:r>
              <a:rPr lang="zh-CN" altLang="en-US" sz="1800" i="1" dirty="0">
                <a:latin typeface="微软雅黑" panose="020B0503020204020204" pitchFamily="34" charset="-122"/>
                <a:ea typeface="微软雅黑" panose="020B0503020204020204" pitchFamily="34" charset="-122"/>
              </a:rPr>
              <a:t> </a:t>
            </a:r>
            <a:r>
              <a:rPr lang="en-US" altLang="zh-CN" sz="1800" i="1" dirty="0">
                <a:latin typeface="微软雅黑" panose="020B0503020204020204" pitchFamily="34" charset="-122"/>
                <a:ea typeface="微软雅黑" panose="020B0503020204020204" pitchFamily="34" charset="-122"/>
              </a:rPr>
              <a:t>z </a:t>
            </a:r>
            <a:r>
              <a:rPr lang="zh-CN" altLang="en-US" sz="1800" dirty="0">
                <a:latin typeface="微软雅黑" panose="020B0503020204020204" pitchFamily="34" charset="-122"/>
                <a:ea typeface="微软雅黑" panose="020B0503020204020204" pitchFamily="34" charset="-122"/>
              </a:rPr>
              <a:t>轴</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旋转非惯性系</a:t>
            </a:r>
            <a:r>
              <a:rPr lang="en-US" altLang="zh-CN" sz="1800" dirty="0">
                <a:latin typeface="微软雅黑" panose="020B0503020204020204" pitchFamily="34" charset="-122"/>
                <a:ea typeface="微软雅黑" panose="020B0503020204020204" pitchFamily="34" charset="-122"/>
              </a:rPr>
              <a:t>)</a:t>
            </a:r>
          </a:p>
          <a:p>
            <a:pPr lvl="1" eaLnBrk="1" hangingPunct="1"/>
            <a:r>
              <a:rPr lang="zh-CN" altLang="en-US" sz="1800" dirty="0">
                <a:latin typeface="微软雅黑" panose="020B0503020204020204" pitchFamily="34" charset="-122"/>
                <a:ea typeface="微软雅黑" panose="020B0503020204020204" pitchFamily="34" charset="-122"/>
              </a:rPr>
              <a:t>水面的一个小液块</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跟随水面</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作匀速圆周运动</a:t>
            </a:r>
          </a:p>
          <a:p>
            <a:pPr lvl="1" eaLnBrk="1" hangingPunct="1"/>
            <a:r>
              <a:rPr lang="zh-CN" altLang="en-US" sz="1800" dirty="0">
                <a:latin typeface="微软雅黑" panose="020B0503020204020204" pitchFamily="34" charset="-122"/>
                <a:ea typeface="微软雅黑" panose="020B0503020204020204" pitchFamily="34" charset="-122"/>
              </a:rPr>
              <a:t>在水桶参考系中，小液块受重力</a:t>
            </a:r>
            <a:r>
              <a:rPr lang="zh-CN" altLang="en-US" sz="1800" i="1" dirty="0">
                <a:latin typeface="微软雅黑" panose="020B0503020204020204" pitchFamily="34" charset="-122"/>
                <a:ea typeface="微软雅黑" panose="020B0503020204020204" pitchFamily="34" charset="-122"/>
              </a:rPr>
              <a:t> </a:t>
            </a:r>
            <a:r>
              <a:rPr lang="en-US" altLang="zh-CN" sz="1800" i="1" dirty="0">
                <a:latin typeface="微软雅黑" panose="020B0503020204020204" pitchFamily="34" charset="-122"/>
                <a:ea typeface="微软雅黑" panose="020B0503020204020204" pitchFamily="34" charset="-122"/>
              </a:rPr>
              <a:t>mg</a:t>
            </a:r>
            <a:r>
              <a:rPr lang="zh-CN" altLang="en-US" sz="1800" dirty="0">
                <a:latin typeface="微软雅黑" panose="020B0503020204020204" pitchFamily="34" charset="-122"/>
                <a:ea typeface="微软雅黑" panose="020B0503020204020204" pitchFamily="34" charset="-122"/>
              </a:rPr>
              <a:t>、支撑力</a:t>
            </a:r>
            <a:r>
              <a:rPr lang="zh-CN" altLang="en-US" sz="1800" i="1" dirty="0">
                <a:latin typeface="微软雅黑" panose="020B0503020204020204" pitchFamily="34" charset="-122"/>
                <a:ea typeface="微软雅黑" panose="020B0503020204020204" pitchFamily="34" charset="-122"/>
              </a:rPr>
              <a:t> </a:t>
            </a:r>
            <a:r>
              <a:rPr lang="en-US" altLang="zh-CN" sz="1800" i="1" dirty="0">
                <a:latin typeface="微软雅黑" panose="020B0503020204020204" pitchFamily="34" charset="-122"/>
                <a:ea typeface="微软雅黑" panose="020B0503020204020204" pitchFamily="34" charset="-122"/>
              </a:rPr>
              <a:t>N </a:t>
            </a:r>
            <a:r>
              <a:rPr lang="zh-CN" altLang="en-US" sz="1800" dirty="0">
                <a:latin typeface="微软雅黑" panose="020B0503020204020204" pitchFamily="34" charset="-122"/>
                <a:ea typeface="微软雅黑" panose="020B0503020204020204" pitchFamily="34" charset="-122"/>
              </a:rPr>
              <a:t>和惯性力</a:t>
            </a:r>
            <a:r>
              <a:rPr lang="zh-CN" altLang="en-US" sz="1800" i="1" dirty="0">
                <a:latin typeface="微软雅黑" panose="020B0503020204020204" pitchFamily="34" charset="-122"/>
                <a:ea typeface="微软雅黑" panose="020B0503020204020204" pitchFamily="34" charset="-122"/>
              </a:rPr>
              <a:t> </a:t>
            </a:r>
            <a:r>
              <a:rPr lang="en-US" altLang="zh-CN" sz="1800" i="1" dirty="0" err="1">
                <a:latin typeface="微软雅黑" panose="020B0503020204020204" pitchFamily="34" charset="-122"/>
                <a:ea typeface="微软雅黑" panose="020B0503020204020204" pitchFamily="34" charset="-122"/>
              </a:rPr>
              <a:t>f</a:t>
            </a:r>
            <a:r>
              <a:rPr lang="en-US" altLang="zh-CN" sz="1800" baseline="-25000" dirty="0" err="1">
                <a:latin typeface="微软雅黑" panose="020B0503020204020204" pitchFamily="34" charset="-122"/>
                <a:ea typeface="微软雅黑" panose="020B0503020204020204" pitchFamily="34" charset="-122"/>
              </a:rPr>
              <a:t>int</a:t>
            </a:r>
            <a:endParaRPr lang="en-US" altLang="zh-CN" sz="1800" baseline="-25000" dirty="0">
              <a:latin typeface="微软雅黑" panose="020B0503020204020204" pitchFamily="34" charset="-122"/>
              <a:ea typeface="微软雅黑" panose="020B0503020204020204" pitchFamily="34" charset="-122"/>
            </a:endParaRPr>
          </a:p>
          <a:p>
            <a:pPr lvl="1" eaLnBrk="1" hangingPunct="1"/>
            <a:endParaRPr lang="en-US" altLang="zh-CN" sz="1800" dirty="0">
              <a:latin typeface="微软雅黑" panose="020B0503020204020204" pitchFamily="34" charset="-122"/>
              <a:ea typeface="微软雅黑" panose="020B0503020204020204" pitchFamily="34" charset="-122"/>
            </a:endParaRPr>
          </a:p>
          <a:p>
            <a:pPr lvl="1" eaLnBrk="1" hangingPunct="1"/>
            <a:r>
              <a:rPr lang="zh-CN" altLang="en-US" sz="1800" dirty="0">
                <a:latin typeface="微软雅黑" panose="020B0503020204020204" pitchFamily="34" charset="-122"/>
                <a:ea typeface="微软雅黑" panose="020B0503020204020204" pitchFamily="34" charset="-122"/>
              </a:rPr>
              <a:t>支撑力</a:t>
            </a:r>
            <a:r>
              <a:rPr lang="zh-CN" altLang="en-US" sz="1800" i="1" dirty="0">
                <a:latin typeface="微软雅黑" panose="020B0503020204020204" pitchFamily="34" charset="-122"/>
                <a:ea typeface="微软雅黑" panose="020B0503020204020204" pitchFamily="34" charset="-122"/>
              </a:rPr>
              <a:t> </a:t>
            </a:r>
            <a:r>
              <a:rPr lang="en-US" altLang="zh-CN" sz="1800" i="1" dirty="0">
                <a:latin typeface="微软雅黑" panose="020B0503020204020204" pitchFamily="34" charset="-122"/>
                <a:ea typeface="微软雅黑" panose="020B0503020204020204" pitchFamily="34" charset="-122"/>
              </a:rPr>
              <a:t>N </a:t>
            </a:r>
            <a:r>
              <a:rPr lang="zh-CN" altLang="en-US" sz="1800" dirty="0">
                <a:latin typeface="微软雅黑" panose="020B0503020204020204" pitchFamily="34" charset="-122"/>
                <a:ea typeface="微软雅黑" panose="020B0503020204020204" pitchFamily="34" charset="-122"/>
              </a:rPr>
              <a:t>的反作用力是小液块对水面的压力</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即视重</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，大小方向与</a:t>
            </a:r>
            <a:r>
              <a:rPr lang="zh-CN" altLang="en-US" sz="1800" i="1" dirty="0">
                <a:latin typeface="微软雅黑" panose="020B0503020204020204" pitchFamily="34" charset="-122"/>
                <a:ea typeface="微软雅黑" panose="020B0503020204020204" pitchFamily="34" charset="-122"/>
              </a:rPr>
              <a:t> </a:t>
            </a:r>
            <a:r>
              <a:rPr lang="en-US" altLang="zh-CN" sz="1800" i="1" dirty="0">
                <a:latin typeface="微软雅黑" panose="020B0503020204020204" pitchFamily="34" charset="-122"/>
                <a:ea typeface="微软雅黑" panose="020B0503020204020204" pitchFamily="34" charset="-122"/>
              </a:rPr>
              <a:t>N' </a:t>
            </a:r>
            <a:r>
              <a:rPr lang="zh-CN" altLang="en-US" sz="1800" dirty="0">
                <a:latin typeface="微软雅黑" panose="020B0503020204020204" pitchFamily="34" charset="-122"/>
                <a:ea typeface="微软雅黑" panose="020B0503020204020204" pitchFamily="34" charset="-122"/>
              </a:rPr>
              <a:t>一样</a:t>
            </a:r>
          </a:p>
          <a:p>
            <a:pPr lvl="1" eaLnBrk="1" hangingPunct="1"/>
            <a:r>
              <a:rPr lang="zh-CN" altLang="en-US" sz="1800" dirty="0">
                <a:latin typeface="微软雅黑" panose="020B0503020204020204" pitchFamily="34" charset="-122"/>
                <a:ea typeface="微软雅黑" panose="020B0503020204020204" pitchFamily="34" charset="-122"/>
              </a:rPr>
              <a:t>惯性力为</a:t>
            </a:r>
            <a:r>
              <a:rPr lang="zh-CN" altLang="en-US" sz="1800" i="1" dirty="0">
                <a:latin typeface="微软雅黑" panose="020B0503020204020204" pitchFamily="34" charset="-122"/>
                <a:ea typeface="微软雅黑" panose="020B0503020204020204" pitchFamily="34" charset="-122"/>
              </a:rPr>
              <a:t> </a:t>
            </a:r>
            <a:r>
              <a:rPr lang="en-US" altLang="zh-CN" sz="1800" i="1" dirty="0" err="1">
                <a:latin typeface="微软雅黑" panose="020B0503020204020204" pitchFamily="34" charset="-122"/>
                <a:ea typeface="微软雅黑" panose="020B0503020204020204" pitchFamily="34" charset="-122"/>
              </a:rPr>
              <a:t>f</a:t>
            </a:r>
            <a:r>
              <a:rPr lang="en-US" altLang="zh-CN" sz="1800" baseline="-25000" dirty="0" err="1">
                <a:latin typeface="微软雅黑" panose="020B0503020204020204" pitchFamily="34" charset="-122"/>
                <a:ea typeface="微软雅黑" panose="020B0503020204020204" pitchFamily="34" charset="-122"/>
              </a:rPr>
              <a:t>int</a:t>
            </a:r>
            <a:r>
              <a:rPr lang="en-US" altLang="zh-CN" sz="1800" dirty="0">
                <a:latin typeface="微软雅黑" panose="020B0503020204020204" pitchFamily="34" charset="-122"/>
                <a:ea typeface="微软雅黑" panose="020B0503020204020204" pitchFamily="34" charset="-122"/>
              </a:rPr>
              <a:t> =</a:t>
            </a:r>
            <a:r>
              <a:rPr lang="en-US" altLang="zh-CN" sz="1800" i="1" dirty="0">
                <a:latin typeface="微软雅黑" panose="020B0503020204020204" pitchFamily="34" charset="-122"/>
                <a:ea typeface="微软雅黑" panose="020B0503020204020204" pitchFamily="34" charset="-122"/>
              </a:rPr>
              <a:t> mrw</a:t>
            </a:r>
            <a:r>
              <a:rPr lang="en-US" altLang="zh-CN" sz="1800" baseline="30000" dirty="0">
                <a:latin typeface="微软雅黑" panose="020B0503020204020204" pitchFamily="34" charset="-122"/>
                <a:ea typeface="微软雅黑" panose="020B0503020204020204" pitchFamily="34" charset="-122"/>
              </a:rPr>
              <a:t>2</a:t>
            </a:r>
          </a:p>
          <a:p>
            <a:pPr lvl="1" eaLnBrk="1" hangingPunct="1"/>
            <a:r>
              <a:rPr lang="zh-CN" altLang="en-US" sz="1800" dirty="0">
                <a:latin typeface="微软雅黑" panose="020B0503020204020204" pitchFamily="34" charset="-122"/>
                <a:ea typeface="微软雅黑" panose="020B0503020204020204" pitchFamily="34" charset="-122"/>
              </a:rPr>
              <a:t>设水面形状的形状曲线为 </a:t>
            </a:r>
            <a:r>
              <a:rPr lang="en-US" altLang="zh-CN" sz="1800" i="1" dirty="0">
                <a:latin typeface="微软雅黑" panose="020B0503020204020204" pitchFamily="34" charset="-122"/>
                <a:ea typeface="微软雅黑" panose="020B0503020204020204" pitchFamily="34" charset="-122"/>
              </a:rPr>
              <a:t>z</a:t>
            </a:r>
            <a:r>
              <a:rPr lang="en-US" altLang="zh-CN" sz="1800" dirty="0">
                <a:latin typeface="微软雅黑" panose="020B0503020204020204" pitchFamily="34" charset="-122"/>
                <a:ea typeface="微软雅黑" panose="020B0503020204020204" pitchFamily="34" charset="-122"/>
              </a:rPr>
              <a:t>(</a:t>
            </a:r>
            <a:r>
              <a:rPr lang="en-US" altLang="zh-CN" sz="1800" i="1" dirty="0">
                <a:latin typeface="微软雅黑" panose="020B0503020204020204" pitchFamily="34" charset="-122"/>
                <a:ea typeface="微软雅黑" panose="020B0503020204020204" pitchFamily="34" charset="-122"/>
              </a:rPr>
              <a:t>r</a:t>
            </a:r>
            <a:r>
              <a:rPr lang="en-US" altLang="zh-CN" sz="1800" dirty="0">
                <a:latin typeface="微软雅黑" panose="020B0503020204020204" pitchFamily="34" charset="-122"/>
                <a:ea typeface="微软雅黑" panose="020B0503020204020204" pitchFamily="34" charset="-122"/>
              </a:rPr>
              <a:t>)</a:t>
            </a:r>
          </a:p>
        </p:txBody>
      </p:sp>
      <p:sp>
        <p:nvSpPr>
          <p:cNvPr id="7" name="矩形 6"/>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8" name="矩形 7"/>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10" name="图片 4">
            <a:extLst>
              <a:ext uri="{FF2B5EF4-FFF2-40B4-BE49-F238E27FC236}">
                <a16:creationId xmlns:a16="http://schemas.microsoft.com/office/drawing/2014/main" id="{D581B58B-2E72-43DE-9B1B-004D714A5AA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标题 1">
            <a:extLst>
              <a:ext uri="{FF2B5EF4-FFF2-40B4-BE49-F238E27FC236}">
                <a16:creationId xmlns:a16="http://schemas.microsoft.com/office/drawing/2014/main" id="{2581602D-5D70-4645-81F7-4227B5F124D9}"/>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dirty="0">
                <a:latin typeface="微软雅黑" panose="020B0503020204020204" pitchFamily="34" charset="-122"/>
                <a:ea typeface="微软雅黑" panose="020B0503020204020204" pitchFamily="34" charset="-122"/>
              </a:rPr>
              <a:t>非惯性系与惯性力</a:t>
            </a:r>
          </a:p>
        </p:txBody>
      </p:sp>
      <p:graphicFrame>
        <p:nvGraphicFramePr>
          <p:cNvPr id="37" name="Object 41"/>
          <p:cNvGraphicFramePr>
            <a:graphicFrameLocks/>
          </p:cNvGraphicFramePr>
          <p:nvPr/>
        </p:nvGraphicFramePr>
        <p:xfrm>
          <a:off x="2123728" y="3113167"/>
          <a:ext cx="1715628" cy="289407"/>
        </p:xfrm>
        <a:graphic>
          <a:graphicData uri="http://schemas.openxmlformats.org/presentationml/2006/ole">
            <mc:AlternateContent xmlns:mc="http://schemas.openxmlformats.org/markup-compatibility/2006">
              <mc:Choice xmlns:v="urn:schemas-microsoft-com:vml" Requires="v">
                <p:oleObj name="BMP 图像" r:id="rId3" imgW="1905266" imgH="361809" progId="Paint.Picture">
                  <p:embed/>
                </p:oleObj>
              </mc:Choice>
              <mc:Fallback>
                <p:oleObj name="BMP 图像" r:id="rId3" imgW="1905266" imgH="361809" progId="Paint.Picture">
                  <p:embed/>
                  <p:pic>
                    <p:nvPicPr>
                      <p:cNvPr id="37" name="Object 4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3728" y="3113167"/>
                        <a:ext cx="1715628" cy="289407"/>
                      </a:xfrm>
                      <a:prstGeom prst="rect">
                        <a:avLst/>
                      </a:prstGeom>
                      <a:noFill/>
                      <a:ln>
                        <a:noFill/>
                      </a:ln>
                      <a:effectLst/>
                    </p:spPr>
                  </p:pic>
                </p:oleObj>
              </mc:Fallback>
            </mc:AlternateContent>
          </a:graphicData>
        </a:graphic>
      </p:graphicFrame>
      <p:graphicFrame>
        <p:nvGraphicFramePr>
          <p:cNvPr id="49" name="Object 67"/>
          <p:cNvGraphicFramePr>
            <a:graphicFrameLocks/>
          </p:cNvGraphicFramePr>
          <p:nvPr/>
        </p:nvGraphicFramePr>
        <p:xfrm>
          <a:off x="737728" y="4887955"/>
          <a:ext cx="5454268" cy="1775793"/>
        </p:xfrm>
        <a:graphic>
          <a:graphicData uri="http://schemas.openxmlformats.org/presentationml/2006/ole">
            <mc:AlternateContent xmlns:mc="http://schemas.openxmlformats.org/markup-compatibility/2006">
              <mc:Choice xmlns:v="urn:schemas-microsoft-com:vml" Requires="v">
                <p:oleObj name="BMP 图像" r:id="rId5" imgW="6058746" imgH="2219635" progId="Paint.Picture">
                  <p:embed/>
                </p:oleObj>
              </mc:Choice>
              <mc:Fallback>
                <p:oleObj name="BMP 图像" r:id="rId5" imgW="6058746" imgH="2219635" progId="Paint.Picture">
                  <p:embed/>
                  <p:pic>
                    <p:nvPicPr>
                      <p:cNvPr id="49" name="Object 6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7728" y="4887955"/>
                        <a:ext cx="5454268" cy="1775793"/>
                      </a:xfrm>
                      <a:prstGeom prst="rect">
                        <a:avLst/>
                      </a:prstGeom>
                      <a:noFill/>
                      <a:ln>
                        <a:noFill/>
                      </a:ln>
                      <a:effectLst/>
                    </p:spPr>
                  </p:pic>
                </p:oleObj>
              </mc:Fallback>
            </mc:AlternateContent>
          </a:graphicData>
        </a:graphic>
      </p:graphicFrame>
      <p:grpSp>
        <p:nvGrpSpPr>
          <p:cNvPr id="2" name="组合 1"/>
          <p:cNvGrpSpPr/>
          <p:nvPr/>
        </p:nvGrpSpPr>
        <p:grpSpPr>
          <a:xfrm>
            <a:off x="6189633" y="2339176"/>
            <a:ext cx="2779517" cy="3498708"/>
            <a:chOff x="6154739" y="2378218"/>
            <a:chExt cx="2779517" cy="3498708"/>
          </a:xfrm>
        </p:grpSpPr>
        <p:grpSp>
          <p:nvGrpSpPr>
            <p:cNvPr id="51" name="Group 35"/>
            <p:cNvGrpSpPr>
              <a:grpSpLocks/>
            </p:cNvGrpSpPr>
            <p:nvPr/>
          </p:nvGrpSpPr>
          <p:grpSpPr bwMode="auto">
            <a:xfrm>
              <a:off x="6154739" y="2378218"/>
              <a:ext cx="2140246" cy="3281219"/>
              <a:chOff x="3742" y="391"/>
              <a:chExt cx="1497" cy="2585"/>
            </a:xfrm>
          </p:grpSpPr>
          <p:sp>
            <p:nvSpPr>
              <p:cNvPr id="52" name="Arc 8"/>
              <p:cNvSpPr>
                <a:spLocks/>
              </p:cNvSpPr>
              <p:nvPr/>
            </p:nvSpPr>
            <p:spPr bwMode="auto">
              <a:xfrm flipV="1">
                <a:off x="3742" y="682"/>
                <a:ext cx="1496" cy="679"/>
              </a:xfrm>
              <a:custGeom>
                <a:avLst/>
                <a:gdLst>
                  <a:gd name="T0" fmla="*/ 1496 w 43200"/>
                  <a:gd name="T1" fmla="*/ 0 h 21716"/>
                  <a:gd name="T2" fmla="*/ 0 w 43200"/>
                  <a:gd name="T3" fmla="*/ 1 h 21716"/>
                  <a:gd name="T4" fmla="*/ 748 w 43200"/>
                  <a:gd name="T5" fmla="*/ 4 h 21716"/>
                  <a:gd name="T6" fmla="*/ 0 60000 65536"/>
                  <a:gd name="T7" fmla="*/ 0 60000 65536"/>
                  <a:gd name="T8" fmla="*/ 0 60000 65536"/>
                </a:gdLst>
                <a:ahLst/>
                <a:cxnLst>
                  <a:cxn ang="T6">
                    <a:pos x="T0" y="T1"/>
                  </a:cxn>
                  <a:cxn ang="T7">
                    <a:pos x="T2" y="T3"/>
                  </a:cxn>
                  <a:cxn ang="T8">
                    <a:pos x="T4" y="T5"/>
                  </a:cxn>
                </a:cxnLst>
                <a:rect l="0" t="0" r="r" b="b"/>
                <a:pathLst>
                  <a:path w="43200" h="21716" fill="none" extrusionOk="0">
                    <a:moveTo>
                      <a:pt x="43199" y="0"/>
                    </a:moveTo>
                    <a:cubicBezTo>
                      <a:pt x="43199" y="38"/>
                      <a:pt x="43200" y="77"/>
                      <a:pt x="43200" y="116"/>
                    </a:cubicBezTo>
                    <a:cubicBezTo>
                      <a:pt x="43200" y="12045"/>
                      <a:pt x="33529" y="21716"/>
                      <a:pt x="21600" y="21716"/>
                    </a:cubicBezTo>
                    <a:cubicBezTo>
                      <a:pt x="9670" y="21716"/>
                      <a:pt x="0" y="12045"/>
                      <a:pt x="0" y="116"/>
                    </a:cubicBezTo>
                    <a:cubicBezTo>
                      <a:pt x="0" y="87"/>
                      <a:pt x="0" y="58"/>
                      <a:pt x="0" y="29"/>
                    </a:cubicBezTo>
                  </a:path>
                  <a:path w="43200" h="21716" stroke="0" extrusionOk="0">
                    <a:moveTo>
                      <a:pt x="43199" y="0"/>
                    </a:moveTo>
                    <a:cubicBezTo>
                      <a:pt x="43199" y="38"/>
                      <a:pt x="43200" y="77"/>
                      <a:pt x="43200" y="116"/>
                    </a:cubicBezTo>
                    <a:cubicBezTo>
                      <a:pt x="43200" y="12045"/>
                      <a:pt x="33529" y="21716"/>
                      <a:pt x="21600" y="21716"/>
                    </a:cubicBezTo>
                    <a:cubicBezTo>
                      <a:pt x="9670" y="21716"/>
                      <a:pt x="0" y="12045"/>
                      <a:pt x="0" y="116"/>
                    </a:cubicBezTo>
                    <a:cubicBezTo>
                      <a:pt x="0" y="87"/>
                      <a:pt x="0" y="58"/>
                      <a:pt x="0" y="29"/>
                    </a:cubicBezTo>
                    <a:lnTo>
                      <a:pt x="21600" y="116"/>
                    </a:lnTo>
                    <a:lnTo>
                      <a:pt x="43199" y="0"/>
                    </a:lnTo>
                    <a:close/>
                  </a:path>
                </a:pathLst>
              </a:custGeom>
              <a:noFill/>
              <a:ln w="19050">
                <a:solidFill>
                  <a:srgbClr val="8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Freeform 9"/>
              <p:cNvSpPr>
                <a:spLocks/>
              </p:cNvSpPr>
              <p:nvPr/>
            </p:nvSpPr>
            <p:spPr bwMode="auto">
              <a:xfrm>
                <a:off x="3742" y="1348"/>
                <a:ext cx="1497" cy="1538"/>
              </a:xfrm>
              <a:custGeom>
                <a:avLst/>
                <a:gdLst>
                  <a:gd name="T0" fmla="*/ 0 w 1497"/>
                  <a:gd name="T1" fmla="*/ 0 h 1452"/>
                  <a:gd name="T2" fmla="*/ 363 w 1497"/>
                  <a:gd name="T3" fmla="*/ 1452 h 1452"/>
                  <a:gd name="T4" fmla="*/ 1134 w 1497"/>
                  <a:gd name="T5" fmla="*/ 1452 h 1452"/>
                  <a:gd name="T6" fmla="*/ 1497 w 1497"/>
                  <a:gd name="T7" fmla="*/ 0 h 1452"/>
                  <a:gd name="T8" fmla="*/ 1088 w 1497"/>
                  <a:gd name="T9" fmla="*/ 246 h 1452"/>
                  <a:gd name="T10" fmla="*/ 751 w 1497"/>
                  <a:gd name="T11" fmla="*/ 389 h 1452"/>
                  <a:gd name="T12" fmla="*/ 409 w 1497"/>
                  <a:gd name="T13" fmla="*/ 246 h 1452"/>
                  <a:gd name="T14" fmla="*/ 0 w 1497"/>
                  <a:gd name="T15" fmla="*/ 0 h 145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97" h="1452">
                    <a:moveTo>
                      <a:pt x="0" y="0"/>
                    </a:moveTo>
                    <a:lnTo>
                      <a:pt x="363" y="1452"/>
                    </a:lnTo>
                    <a:lnTo>
                      <a:pt x="1134" y="1452"/>
                    </a:lnTo>
                    <a:lnTo>
                      <a:pt x="1497" y="0"/>
                    </a:lnTo>
                    <a:lnTo>
                      <a:pt x="1088" y="246"/>
                    </a:lnTo>
                    <a:cubicBezTo>
                      <a:pt x="964" y="311"/>
                      <a:pt x="864" y="389"/>
                      <a:pt x="751" y="389"/>
                    </a:cubicBezTo>
                    <a:cubicBezTo>
                      <a:pt x="638" y="389"/>
                      <a:pt x="534" y="311"/>
                      <a:pt x="409" y="246"/>
                    </a:cubicBezTo>
                    <a:lnTo>
                      <a:pt x="0" y="0"/>
                    </a:lnTo>
                    <a:close/>
                  </a:path>
                </a:pathLst>
              </a:custGeom>
              <a:solidFill>
                <a:srgbClr val="00FFFF"/>
              </a:solidFill>
              <a:ln w="19050">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Line 15"/>
              <p:cNvSpPr>
                <a:spLocks noChangeShapeType="1"/>
              </p:cNvSpPr>
              <p:nvPr/>
            </p:nvSpPr>
            <p:spPr bwMode="auto">
              <a:xfrm>
                <a:off x="4492" y="482"/>
                <a:ext cx="0" cy="2494"/>
              </a:xfrm>
              <a:prstGeom prst="line">
                <a:avLst/>
              </a:prstGeom>
              <a:noFill/>
              <a:ln w="9525">
                <a:solidFill>
                  <a:srgbClr val="800000"/>
                </a:solidFill>
                <a:prstDash val="dashDot"/>
                <a:round/>
                <a:headEnd type="non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Arc 32"/>
              <p:cNvSpPr>
                <a:spLocks/>
              </p:cNvSpPr>
              <p:nvPr/>
            </p:nvSpPr>
            <p:spPr bwMode="auto">
              <a:xfrm>
                <a:off x="4312" y="530"/>
                <a:ext cx="361" cy="90"/>
              </a:xfrm>
              <a:custGeom>
                <a:avLst/>
                <a:gdLst>
                  <a:gd name="T0" fmla="*/ 236 w 43200"/>
                  <a:gd name="T1" fmla="*/ 0 h 42149"/>
                  <a:gd name="T2" fmla="*/ 109 w 43200"/>
                  <a:gd name="T3" fmla="*/ 2 h 42149"/>
                  <a:gd name="T4" fmla="*/ 181 w 43200"/>
                  <a:gd name="T5" fmla="*/ 44 h 42149"/>
                  <a:gd name="T6" fmla="*/ 0 60000 65536"/>
                  <a:gd name="T7" fmla="*/ 0 60000 65536"/>
                  <a:gd name="T8" fmla="*/ 0 60000 65536"/>
                </a:gdLst>
                <a:ahLst/>
                <a:cxnLst>
                  <a:cxn ang="T6">
                    <a:pos x="T0" y="T1"/>
                  </a:cxn>
                  <a:cxn ang="T7">
                    <a:pos x="T2" y="T3"/>
                  </a:cxn>
                  <a:cxn ang="T8">
                    <a:pos x="T4" y="T5"/>
                  </a:cxn>
                </a:cxnLst>
                <a:rect l="0" t="0" r="r" b="b"/>
                <a:pathLst>
                  <a:path w="43200" h="42149" fill="none" extrusionOk="0">
                    <a:moveTo>
                      <a:pt x="28254" y="-1"/>
                    </a:moveTo>
                    <a:cubicBezTo>
                      <a:pt x="37164" y="2884"/>
                      <a:pt x="43200" y="11183"/>
                      <a:pt x="43200" y="20549"/>
                    </a:cubicBezTo>
                    <a:cubicBezTo>
                      <a:pt x="43200" y="32478"/>
                      <a:pt x="33529" y="42149"/>
                      <a:pt x="21600" y="42149"/>
                    </a:cubicBezTo>
                    <a:cubicBezTo>
                      <a:pt x="9670" y="42149"/>
                      <a:pt x="0" y="32478"/>
                      <a:pt x="0" y="20549"/>
                    </a:cubicBezTo>
                    <a:cubicBezTo>
                      <a:pt x="0" y="11917"/>
                      <a:pt x="5138" y="4114"/>
                      <a:pt x="13069" y="705"/>
                    </a:cubicBezTo>
                  </a:path>
                  <a:path w="43200" h="42149" stroke="0" extrusionOk="0">
                    <a:moveTo>
                      <a:pt x="28254" y="-1"/>
                    </a:moveTo>
                    <a:cubicBezTo>
                      <a:pt x="37164" y="2884"/>
                      <a:pt x="43200" y="11183"/>
                      <a:pt x="43200" y="20549"/>
                    </a:cubicBezTo>
                    <a:cubicBezTo>
                      <a:pt x="43200" y="32478"/>
                      <a:pt x="33529" y="42149"/>
                      <a:pt x="21600" y="42149"/>
                    </a:cubicBezTo>
                    <a:cubicBezTo>
                      <a:pt x="9670" y="42149"/>
                      <a:pt x="0" y="32478"/>
                      <a:pt x="0" y="20549"/>
                    </a:cubicBezTo>
                    <a:cubicBezTo>
                      <a:pt x="0" y="11917"/>
                      <a:pt x="5138" y="4114"/>
                      <a:pt x="13069" y="705"/>
                    </a:cubicBezTo>
                    <a:lnTo>
                      <a:pt x="21600" y="20549"/>
                    </a:lnTo>
                    <a:lnTo>
                      <a:pt x="28254" y="-1"/>
                    </a:lnTo>
                    <a:close/>
                  </a:path>
                </a:pathLst>
              </a:custGeom>
              <a:noFill/>
              <a:ln w="19050">
                <a:solidFill>
                  <a:srgbClr val="008000"/>
                </a:solidFill>
                <a:round/>
                <a:headEnd type="triangle" w="med" len="lg"/>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Rectangle 33"/>
              <p:cNvSpPr>
                <a:spLocks noChangeArrowheads="1"/>
              </p:cNvSpPr>
              <p:nvPr/>
            </p:nvSpPr>
            <p:spPr bwMode="auto">
              <a:xfrm>
                <a:off x="4649" y="391"/>
                <a:ext cx="318"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i="1">
                    <a:solidFill>
                      <a:srgbClr val="008000"/>
                    </a:solidFill>
                    <a:latin typeface="Symbol" panose="05050102010706020507" pitchFamily="18" charset="2"/>
                  </a:rPr>
                  <a:t>w</a:t>
                </a:r>
              </a:p>
            </p:txBody>
          </p:sp>
        </p:grpSp>
        <p:grpSp>
          <p:nvGrpSpPr>
            <p:cNvPr id="57" name="Group 20"/>
            <p:cNvGrpSpPr>
              <a:grpSpLocks/>
            </p:cNvGrpSpPr>
            <p:nvPr/>
          </p:nvGrpSpPr>
          <p:grpSpPr bwMode="auto">
            <a:xfrm>
              <a:off x="6894003" y="3319225"/>
              <a:ext cx="1932942" cy="2557701"/>
              <a:chOff x="4204" y="1098"/>
              <a:chExt cx="1352" cy="2015"/>
            </a:xfrm>
          </p:grpSpPr>
          <p:sp>
            <p:nvSpPr>
              <p:cNvPr id="58" name="Line 10"/>
              <p:cNvSpPr>
                <a:spLocks noChangeShapeType="1"/>
              </p:cNvSpPr>
              <p:nvPr/>
            </p:nvSpPr>
            <p:spPr bwMode="auto">
              <a:xfrm>
                <a:off x="4433" y="1273"/>
                <a:ext cx="0" cy="1587"/>
              </a:xfrm>
              <a:prstGeom prst="line">
                <a:avLst/>
              </a:prstGeom>
              <a:noFill/>
              <a:ln w="19050">
                <a:solidFill>
                  <a:srgbClr val="0000FF"/>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
            <p:nvSpPr>
              <p:cNvPr id="59" name="Line 13"/>
              <p:cNvSpPr>
                <a:spLocks noChangeShapeType="1"/>
              </p:cNvSpPr>
              <p:nvPr/>
            </p:nvSpPr>
            <p:spPr bwMode="auto">
              <a:xfrm>
                <a:off x="4433" y="2860"/>
                <a:ext cx="997" cy="0"/>
              </a:xfrm>
              <a:prstGeom prst="line">
                <a:avLst/>
              </a:prstGeom>
              <a:noFill/>
              <a:ln w="1905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 name="Rectangle 17"/>
              <p:cNvSpPr>
                <a:spLocks noChangeArrowheads="1"/>
              </p:cNvSpPr>
              <p:nvPr/>
            </p:nvSpPr>
            <p:spPr bwMode="auto">
              <a:xfrm>
                <a:off x="5329" y="2886"/>
                <a:ext cx="227" cy="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i="1">
                    <a:solidFill>
                      <a:srgbClr val="0000FF"/>
                    </a:solidFill>
                    <a:latin typeface="Times New Roman" panose="02020603050405020304" pitchFamily="18" charset="0"/>
                  </a:rPr>
                  <a:t>r</a:t>
                </a:r>
              </a:p>
            </p:txBody>
          </p:sp>
          <p:sp>
            <p:nvSpPr>
              <p:cNvPr id="61" name="Rectangle 18"/>
              <p:cNvSpPr>
                <a:spLocks noChangeArrowheads="1"/>
              </p:cNvSpPr>
              <p:nvPr/>
            </p:nvSpPr>
            <p:spPr bwMode="auto">
              <a:xfrm>
                <a:off x="4204" y="1098"/>
                <a:ext cx="227" cy="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i="1" dirty="0">
                    <a:solidFill>
                      <a:srgbClr val="0000FF"/>
                    </a:solidFill>
                    <a:latin typeface="Times New Roman" panose="02020603050405020304" pitchFamily="18" charset="0"/>
                  </a:rPr>
                  <a:t>z</a:t>
                </a:r>
              </a:p>
            </p:txBody>
          </p:sp>
          <p:sp>
            <p:nvSpPr>
              <p:cNvPr id="62" name="Rectangle 19"/>
              <p:cNvSpPr>
                <a:spLocks noChangeArrowheads="1"/>
              </p:cNvSpPr>
              <p:nvPr/>
            </p:nvSpPr>
            <p:spPr bwMode="auto">
              <a:xfrm>
                <a:off x="4241" y="2887"/>
                <a:ext cx="227" cy="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i="1">
                    <a:solidFill>
                      <a:srgbClr val="0000FF"/>
                    </a:solidFill>
                    <a:latin typeface="Times New Roman" panose="02020603050405020304" pitchFamily="18" charset="0"/>
                  </a:rPr>
                  <a:t>O</a:t>
                </a:r>
              </a:p>
            </p:txBody>
          </p:sp>
        </p:grpSp>
        <p:grpSp>
          <p:nvGrpSpPr>
            <p:cNvPr id="63" name="Group 64"/>
            <p:cNvGrpSpPr>
              <a:grpSpLocks/>
            </p:cNvGrpSpPr>
            <p:nvPr/>
          </p:nvGrpSpPr>
          <p:grpSpPr bwMode="auto">
            <a:xfrm>
              <a:off x="6851110" y="3593398"/>
              <a:ext cx="1198081" cy="2283525"/>
              <a:chOff x="4174" y="1631"/>
              <a:chExt cx="838" cy="1799"/>
            </a:xfrm>
          </p:grpSpPr>
          <p:sp>
            <p:nvSpPr>
              <p:cNvPr id="64" name="Line 60"/>
              <p:cNvSpPr>
                <a:spLocks noChangeShapeType="1"/>
              </p:cNvSpPr>
              <p:nvPr/>
            </p:nvSpPr>
            <p:spPr bwMode="auto">
              <a:xfrm flipV="1">
                <a:off x="4921" y="2614"/>
                <a:ext cx="0" cy="589"/>
              </a:xfrm>
              <a:prstGeom prst="line">
                <a:avLst/>
              </a:prstGeom>
              <a:noFill/>
              <a:ln w="9525">
                <a:solidFill>
                  <a:srgbClr val="008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 name="Line 44"/>
              <p:cNvSpPr>
                <a:spLocks noChangeShapeType="1"/>
              </p:cNvSpPr>
              <p:nvPr/>
            </p:nvSpPr>
            <p:spPr bwMode="auto">
              <a:xfrm>
                <a:off x="4484" y="1797"/>
                <a:ext cx="385" cy="0"/>
              </a:xfrm>
              <a:prstGeom prst="line">
                <a:avLst/>
              </a:prstGeom>
              <a:noFill/>
              <a:ln w="9525">
                <a:solidFill>
                  <a:srgbClr val="008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 name="Rectangle 45"/>
              <p:cNvSpPr>
                <a:spLocks noChangeArrowheads="1"/>
              </p:cNvSpPr>
              <p:nvPr/>
            </p:nvSpPr>
            <p:spPr bwMode="auto">
              <a:xfrm>
                <a:off x="4234" y="1631"/>
                <a:ext cx="227"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i="1" dirty="0">
                    <a:solidFill>
                      <a:srgbClr val="008000"/>
                    </a:solidFill>
                    <a:latin typeface="Times New Roman" panose="02020603050405020304" pitchFamily="18" charset="0"/>
                  </a:rPr>
                  <a:t>z</a:t>
                </a:r>
              </a:p>
            </p:txBody>
          </p:sp>
          <p:sp>
            <p:nvSpPr>
              <p:cNvPr id="96" name="Rectangle 46"/>
              <p:cNvSpPr>
                <a:spLocks noChangeArrowheads="1"/>
              </p:cNvSpPr>
              <p:nvPr/>
            </p:nvSpPr>
            <p:spPr bwMode="auto">
              <a:xfrm>
                <a:off x="4174" y="1928"/>
                <a:ext cx="227" cy="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i="1" dirty="0">
                    <a:solidFill>
                      <a:srgbClr val="008000"/>
                    </a:solidFill>
                    <a:latin typeface="Times New Roman" panose="02020603050405020304" pitchFamily="18" charset="0"/>
                  </a:rPr>
                  <a:t>z</a:t>
                </a:r>
                <a:r>
                  <a:rPr lang="en-US" altLang="zh-CN" sz="2400" b="1" baseline="-25000" dirty="0">
                    <a:solidFill>
                      <a:srgbClr val="008000"/>
                    </a:solidFill>
                    <a:latin typeface="Symbol" panose="05050102010706020507" pitchFamily="18" charset="2"/>
                  </a:rPr>
                  <a:t>0</a:t>
                </a:r>
              </a:p>
            </p:txBody>
          </p:sp>
          <p:sp>
            <p:nvSpPr>
              <p:cNvPr id="97" name="Rectangle 61"/>
              <p:cNvSpPr>
                <a:spLocks noChangeArrowheads="1"/>
              </p:cNvSpPr>
              <p:nvPr/>
            </p:nvSpPr>
            <p:spPr bwMode="auto">
              <a:xfrm>
                <a:off x="4785" y="3204"/>
                <a:ext cx="227" cy="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i="1" dirty="0">
                    <a:solidFill>
                      <a:srgbClr val="008000"/>
                    </a:solidFill>
                    <a:latin typeface="Times New Roman" panose="02020603050405020304" pitchFamily="18" charset="0"/>
                  </a:rPr>
                  <a:t>r</a:t>
                </a:r>
              </a:p>
            </p:txBody>
          </p:sp>
        </p:grpSp>
        <p:grpSp>
          <p:nvGrpSpPr>
            <p:cNvPr id="98" name="Group 43"/>
            <p:cNvGrpSpPr>
              <a:grpSpLocks/>
            </p:cNvGrpSpPr>
            <p:nvPr/>
          </p:nvGrpSpPr>
          <p:grpSpPr bwMode="auto">
            <a:xfrm>
              <a:off x="7821891" y="3536434"/>
              <a:ext cx="516118" cy="954536"/>
              <a:chOff x="4788" y="1825"/>
              <a:chExt cx="361" cy="752"/>
            </a:xfrm>
          </p:grpSpPr>
          <p:sp>
            <p:nvSpPr>
              <p:cNvPr id="99" name="Arc 36"/>
              <p:cNvSpPr>
                <a:spLocks noChangeAspect="1"/>
              </p:cNvSpPr>
              <p:nvPr/>
            </p:nvSpPr>
            <p:spPr bwMode="auto">
              <a:xfrm>
                <a:off x="4844" y="2015"/>
                <a:ext cx="174" cy="318"/>
              </a:xfrm>
              <a:custGeom>
                <a:avLst/>
                <a:gdLst>
                  <a:gd name="T0" fmla="*/ 174 w 11818"/>
                  <a:gd name="T1" fmla="*/ 269 h 21600"/>
                  <a:gd name="T2" fmla="*/ 0 w 11818"/>
                  <a:gd name="T3" fmla="*/ 318 h 21600"/>
                  <a:gd name="T4" fmla="*/ 4 w 11818"/>
                  <a:gd name="T5" fmla="*/ 0 h 21600"/>
                  <a:gd name="T6" fmla="*/ 0 60000 65536"/>
                  <a:gd name="T7" fmla="*/ 0 60000 65536"/>
                  <a:gd name="T8" fmla="*/ 0 60000 65536"/>
                </a:gdLst>
                <a:ahLst/>
                <a:cxnLst>
                  <a:cxn ang="T6">
                    <a:pos x="T0" y="T1"/>
                  </a:cxn>
                  <a:cxn ang="T7">
                    <a:pos x="T2" y="T3"/>
                  </a:cxn>
                  <a:cxn ang="T8">
                    <a:pos x="T4" y="T5"/>
                  </a:cxn>
                </a:cxnLst>
                <a:rect l="0" t="0" r="r" b="b"/>
                <a:pathLst>
                  <a:path w="11818" h="21600" fill="none" extrusionOk="0">
                    <a:moveTo>
                      <a:pt x="11818" y="18251"/>
                    </a:moveTo>
                    <a:cubicBezTo>
                      <a:pt x="8362" y="20438"/>
                      <a:pt x="4356" y="21599"/>
                      <a:pt x="266" y="21599"/>
                    </a:cubicBezTo>
                    <a:cubicBezTo>
                      <a:pt x="177" y="21599"/>
                      <a:pt x="88" y="21599"/>
                      <a:pt x="-1" y="21598"/>
                    </a:cubicBezTo>
                  </a:path>
                  <a:path w="11818" h="21600" stroke="0" extrusionOk="0">
                    <a:moveTo>
                      <a:pt x="11818" y="18251"/>
                    </a:moveTo>
                    <a:cubicBezTo>
                      <a:pt x="8362" y="20438"/>
                      <a:pt x="4356" y="21599"/>
                      <a:pt x="266" y="21599"/>
                    </a:cubicBezTo>
                    <a:cubicBezTo>
                      <a:pt x="177" y="21599"/>
                      <a:pt x="88" y="21599"/>
                      <a:pt x="-1" y="21598"/>
                    </a:cubicBezTo>
                    <a:lnTo>
                      <a:pt x="266" y="0"/>
                    </a:lnTo>
                    <a:lnTo>
                      <a:pt x="11818" y="18251"/>
                    </a:lnTo>
                    <a:close/>
                  </a:path>
                </a:pathLst>
              </a:custGeom>
              <a:noFill/>
              <a:ln w="952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 name="Rectangle 37"/>
              <p:cNvSpPr>
                <a:spLocks noChangeArrowheads="1"/>
              </p:cNvSpPr>
              <p:nvPr/>
            </p:nvSpPr>
            <p:spPr bwMode="auto">
              <a:xfrm>
                <a:off x="4788" y="2305"/>
                <a:ext cx="318"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i="1" dirty="0">
                    <a:solidFill>
                      <a:srgbClr val="0000FF"/>
                    </a:solidFill>
                    <a:latin typeface="Symbol" panose="05050102010706020507" pitchFamily="18" charset="2"/>
                  </a:rPr>
                  <a:t>q</a:t>
                </a:r>
              </a:p>
            </p:txBody>
          </p:sp>
          <p:sp>
            <p:nvSpPr>
              <p:cNvPr id="101" name="Arc 38"/>
              <p:cNvSpPr>
                <a:spLocks noChangeAspect="1"/>
              </p:cNvSpPr>
              <p:nvPr/>
            </p:nvSpPr>
            <p:spPr bwMode="auto">
              <a:xfrm>
                <a:off x="4923" y="1825"/>
                <a:ext cx="226" cy="109"/>
              </a:xfrm>
              <a:custGeom>
                <a:avLst/>
                <a:gdLst>
                  <a:gd name="T0" fmla="*/ 198 w 21582"/>
                  <a:gd name="T1" fmla="*/ 0 h 10418"/>
                  <a:gd name="T2" fmla="*/ 226 w 21582"/>
                  <a:gd name="T3" fmla="*/ 100 h 10418"/>
                  <a:gd name="T4" fmla="*/ 0 w 21582"/>
                  <a:gd name="T5" fmla="*/ 109 h 10418"/>
                  <a:gd name="T6" fmla="*/ 0 60000 65536"/>
                  <a:gd name="T7" fmla="*/ 0 60000 65536"/>
                  <a:gd name="T8" fmla="*/ 0 60000 65536"/>
                </a:gdLst>
                <a:ahLst/>
                <a:cxnLst>
                  <a:cxn ang="T6">
                    <a:pos x="T0" y="T1"/>
                  </a:cxn>
                  <a:cxn ang="T7">
                    <a:pos x="T2" y="T3"/>
                  </a:cxn>
                  <a:cxn ang="T8">
                    <a:pos x="T4" y="T5"/>
                  </a:cxn>
                </a:cxnLst>
                <a:rect l="0" t="0" r="r" b="b"/>
                <a:pathLst>
                  <a:path w="21582" h="10418" fill="none" extrusionOk="0">
                    <a:moveTo>
                      <a:pt x="18921" y="-1"/>
                    </a:moveTo>
                    <a:cubicBezTo>
                      <a:pt x="20534" y="2930"/>
                      <a:pt x="21445" y="6195"/>
                      <a:pt x="21582" y="9537"/>
                    </a:cubicBezTo>
                  </a:path>
                  <a:path w="21582" h="10418" stroke="0" extrusionOk="0">
                    <a:moveTo>
                      <a:pt x="18921" y="-1"/>
                    </a:moveTo>
                    <a:cubicBezTo>
                      <a:pt x="20534" y="2930"/>
                      <a:pt x="21445" y="6195"/>
                      <a:pt x="21582" y="9537"/>
                    </a:cubicBezTo>
                    <a:lnTo>
                      <a:pt x="0" y="10418"/>
                    </a:lnTo>
                    <a:lnTo>
                      <a:pt x="18921" y="-1"/>
                    </a:lnTo>
                    <a:close/>
                  </a:path>
                </a:pathLst>
              </a:custGeom>
              <a:noFill/>
              <a:ln w="952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2" name="Group 40"/>
            <p:cNvGrpSpPr>
              <a:grpSpLocks/>
            </p:cNvGrpSpPr>
            <p:nvPr/>
          </p:nvGrpSpPr>
          <p:grpSpPr bwMode="auto">
            <a:xfrm>
              <a:off x="7169821" y="2899217"/>
              <a:ext cx="1651292" cy="2041083"/>
              <a:chOff x="4402" y="1232"/>
              <a:chExt cx="1155" cy="1608"/>
            </a:xfrm>
          </p:grpSpPr>
          <p:sp>
            <p:nvSpPr>
              <p:cNvPr id="103" name="Line 22"/>
              <p:cNvSpPr>
                <a:spLocks noChangeShapeType="1"/>
              </p:cNvSpPr>
              <p:nvPr/>
            </p:nvSpPr>
            <p:spPr bwMode="auto">
              <a:xfrm>
                <a:off x="4921" y="1933"/>
                <a:ext cx="0" cy="725"/>
              </a:xfrm>
              <a:prstGeom prst="line">
                <a:avLst/>
              </a:prstGeom>
              <a:noFill/>
              <a:ln w="1905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
            <p:nvSpPr>
              <p:cNvPr id="104" name="Line 26"/>
              <p:cNvSpPr>
                <a:spLocks noChangeShapeType="1"/>
              </p:cNvSpPr>
              <p:nvPr/>
            </p:nvSpPr>
            <p:spPr bwMode="auto">
              <a:xfrm>
                <a:off x="4921" y="1933"/>
                <a:ext cx="454" cy="0"/>
              </a:xfrm>
              <a:prstGeom prst="line">
                <a:avLst/>
              </a:prstGeom>
              <a:noFill/>
              <a:ln w="1905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 name="Line 28"/>
              <p:cNvSpPr>
                <a:spLocks noChangeAspect="1" noChangeShapeType="1"/>
              </p:cNvSpPr>
              <p:nvPr/>
            </p:nvSpPr>
            <p:spPr bwMode="auto">
              <a:xfrm rot="5400000" flipV="1">
                <a:off x="4532" y="1545"/>
                <a:ext cx="477" cy="297"/>
              </a:xfrm>
              <a:prstGeom prst="line">
                <a:avLst/>
              </a:prstGeom>
              <a:noFill/>
              <a:ln w="1905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 name="Rectangle 29"/>
              <p:cNvSpPr>
                <a:spLocks noChangeArrowheads="1"/>
              </p:cNvSpPr>
              <p:nvPr/>
            </p:nvSpPr>
            <p:spPr bwMode="auto">
              <a:xfrm>
                <a:off x="4604" y="2568"/>
                <a:ext cx="318"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i="1">
                    <a:solidFill>
                      <a:schemeClr val="hlink"/>
                    </a:solidFill>
                    <a:latin typeface="Times New Roman" panose="02020603050405020304" pitchFamily="18" charset="0"/>
                  </a:rPr>
                  <a:t>mg</a:t>
                </a:r>
              </a:p>
            </p:txBody>
          </p:sp>
          <p:sp>
            <p:nvSpPr>
              <p:cNvPr id="107" name="Rectangle 30"/>
              <p:cNvSpPr>
                <a:spLocks noChangeArrowheads="1"/>
              </p:cNvSpPr>
              <p:nvPr/>
            </p:nvSpPr>
            <p:spPr bwMode="auto">
              <a:xfrm>
                <a:off x="5239" y="1615"/>
                <a:ext cx="318"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i="1">
                    <a:solidFill>
                      <a:schemeClr val="hlink"/>
                    </a:solidFill>
                    <a:latin typeface="Times New Roman" panose="02020603050405020304" pitchFamily="18" charset="0"/>
                  </a:rPr>
                  <a:t>f</a:t>
                </a:r>
                <a:r>
                  <a:rPr lang="en-US" altLang="zh-CN" sz="2400" b="1" baseline="-25000">
                    <a:solidFill>
                      <a:schemeClr val="hlink"/>
                    </a:solidFill>
                    <a:latin typeface="Times New Roman" panose="02020603050405020304" pitchFamily="18" charset="0"/>
                  </a:rPr>
                  <a:t>int</a:t>
                </a:r>
              </a:p>
            </p:txBody>
          </p:sp>
          <p:sp>
            <p:nvSpPr>
              <p:cNvPr id="108" name="Rectangle 31"/>
              <p:cNvSpPr>
                <a:spLocks noChangeArrowheads="1"/>
              </p:cNvSpPr>
              <p:nvPr/>
            </p:nvSpPr>
            <p:spPr bwMode="auto">
              <a:xfrm>
                <a:off x="4402" y="1232"/>
                <a:ext cx="318"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i="1" dirty="0">
                    <a:solidFill>
                      <a:schemeClr val="hlink"/>
                    </a:solidFill>
                    <a:latin typeface="Times New Roman" panose="02020603050405020304" pitchFamily="18" charset="0"/>
                  </a:rPr>
                  <a:t>N</a:t>
                </a:r>
              </a:p>
            </p:txBody>
          </p:sp>
        </p:grpSp>
        <p:grpSp>
          <p:nvGrpSpPr>
            <p:cNvPr id="109" name="Group 69"/>
            <p:cNvGrpSpPr>
              <a:grpSpLocks/>
            </p:cNvGrpSpPr>
            <p:nvPr/>
          </p:nvGrpSpPr>
          <p:grpSpPr bwMode="auto">
            <a:xfrm>
              <a:off x="7933472" y="3788422"/>
              <a:ext cx="1000784" cy="1224903"/>
              <a:chOff x="4991" y="2193"/>
              <a:chExt cx="700" cy="965"/>
            </a:xfrm>
          </p:grpSpPr>
          <p:sp>
            <p:nvSpPr>
              <p:cNvPr id="110" name="Line 24"/>
              <p:cNvSpPr>
                <a:spLocks noChangeAspect="1" noChangeShapeType="1"/>
              </p:cNvSpPr>
              <p:nvPr/>
            </p:nvSpPr>
            <p:spPr bwMode="auto">
              <a:xfrm rot="5400000" flipV="1">
                <a:off x="4854" y="2330"/>
                <a:ext cx="725" cy="451"/>
              </a:xfrm>
              <a:prstGeom prst="line">
                <a:avLst/>
              </a:prstGeom>
              <a:noFill/>
              <a:ln w="1905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 name="Line 25"/>
              <p:cNvSpPr>
                <a:spLocks noChangeShapeType="1"/>
              </p:cNvSpPr>
              <p:nvPr/>
            </p:nvSpPr>
            <p:spPr bwMode="auto">
              <a:xfrm>
                <a:off x="5056" y="2930"/>
                <a:ext cx="454" cy="0"/>
              </a:xfrm>
              <a:prstGeom prst="line">
                <a:avLst/>
              </a:prstGeom>
              <a:noFill/>
              <a:ln w="9525">
                <a:solidFill>
                  <a:schemeClr val="hlink"/>
                </a:solidFill>
                <a:prstDash val="dash"/>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 name="Line 27"/>
              <p:cNvSpPr>
                <a:spLocks noChangeShapeType="1"/>
              </p:cNvSpPr>
              <p:nvPr/>
            </p:nvSpPr>
            <p:spPr bwMode="auto">
              <a:xfrm>
                <a:off x="5510" y="2205"/>
                <a:ext cx="0" cy="725"/>
              </a:xfrm>
              <a:prstGeom prst="line">
                <a:avLst/>
              </a:prstGeom>
              <a:noFill/>
              <a:ln w="9525">
                <a:solidFill>
                  <a:schemeClr val="hlink"/>
                </a:solidFill>
                <a:prstDash val="dash"/>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 name="Rectangle 39"/>
              <p:cNvSpPr>
                <a:spLocks noChangeArrowheads="1"/>
              </p:cNvSpPr>
              <p:nvPr/>
            </p:nvSpPr>
            <p:spPr bwMode="auto">
              <a:xfrm>
                <a:off x="5373" y="2886"/>
                <a:ext cx="318"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i="1">
                    <a:solidFill>
                      <a:schemeClr val="hlink"/>
                    </a:solidFill>
                    <a:latin typeface="Times New Roman" panose="02020603050405020304" pitchFamily="18" charset="0"/>
                  </a:rPr>
                  <a:t>N'</a:t>
                </a:r>
              </a:p>
            </p:txBody>
          </p:sp>
        </p:grpSp>
        <p:sp>
          <p:nvSpPr>
            <p:cNvPr id="114" name="Oval 21"/>
            <p:cNvSpPr>
              <a:spLocks noChangeAspect="1" noChangeArrowheads="1"/>
            </p:cNvSpPr>
            <p:nvPr/>
          </p:nvSpPr>
          <p:spPr bwMode="auto">
            <a:xfrm>
              <a:off x="7858934" y="3728707"/>
              <a:ext cx="130101" cy="128672"/>
            </a:xfrm>
            <a:prstGeom prst="ellipse">
              <a:avLst/>
            </a:prstGeom>
            <a:solidFill>
              <a:srgbClr val="FFFF00"/>
            </a:solidFill>
            <a:ln w="19050">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cxnSp>
        <p:nvCxnSpPr>
          <p:cNvPr id="45" name="直接箭头连接符 44">
            <a:extLst>
              <a:ext uri="{FF2B5EF4-FFF2-40B4-BE49-F238E27FC236}">
                <a16:creationId xmlns:a16="http://schemas.microsoft.com/office/drawing/2014/main" id="{D3FBB9B4-5F96-4728-AAFC-6C0F55858AC1}"/>
              </a:ext>
            </a:extLst>
          </p:cNvPr>
          <p:cNvCxnSpPr>
            <a:cxnSpLocks/>
          </p:cNvCxnSpPr>
          <p:nvPr/>
        </p:nvCxnSpPr>
        <p:spPr>
          <a:xfrm flipV="1">
            <a:off x="7329027" y="2860175"/>
            <a:ext cx="2060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直接箭头连接符 45">
            <a:extLst>
              <a:ext uri="{FF2B5EF4-FFF2-40B4-BE49-F238E27FC236}">
                <a16:creationId xmlns:a16="http://schemas.microsoft.com/office/drawing/2014/main" id="{397F2DEC-6AA9-47BC-9CF3-34B80F52D425}"/>
              </a:ext>
            </a:extLst>
          </p:cNvPr>
          <p:cNvCxnSpPr>
            <a:cxnSpLocks/>
          </p:cNvCxnSpPr>
          <p:nvPr/>
        </p:nvCxnSpPr>
        <p:spPr>
          <a:xfrm flipV="1">
            <a:off x="8459684" y="3346328"/>
            <a:ext cx="2060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直接箭头连接符 46">
            <a:extLst>
              <a:ext uri="{FF2B5EF4-FFF2-40B4-BE49-F238E27FC236}">
                <a16:creationId xmlns:a16="http://schemas.microsoft.com/office/drawing/2014/main" id="{B7A5AD1C-F7D6-427D-98A9-23539E391277}"/>
              </a:ext>
            </a:extLst>
          </p:cNvPr>
          <p:cNvCxnSpPr>
            <a:cxnSpLocks/>
          </p:cNvCxnSpPr>
          <p:nvPr/>
        </p:nvCxnSpPr>
        <p:spPr>
          <a:xfrm flipV="1">
            <a:off x="8638821" y="4628434"/>
            <a:ext cx="2060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82382336"/>
      </p:ext>
    </p:extLst>
  </p:cSld>
  <p:clrMapOvr>
    <a:masterClrMapping/>
  </p:clrMapOvr>
  <p:transition advTm="5281"/>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8" name="矩形 7"/>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10" name="图片 4">
            <a:extLst>
              <a:ext uri="{FF2B5EF4-FFF2-40B4-BE49-F238E27FC236}">
                <a16:creationId xmlns:a16="http://schemas.microsoft.com/office/drawing/2014/main" id="{D581B58B-2E72-43DE-9B1B-004D714A5AA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标题 1">
            <a:extLst>
              <a:ext uri="{FF2B5EF4-FFF2-40B4-BE49-F238E27FC236}">
                <a16:creationId xmlns:a16="http://schemas.microsoft.com/office/drawing/2014/main" id="{2581602D-5D70-4645-81F7-4227B5F124D9}"/>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dirty="0">
                <a:latin typeface="微软雅黑" panose="020B0503020204020204" pitchFamily="34" charset="-122"/>
                <a:ea typeface="微软雅黑" panose="020B0503020204020204" pitchFamily="34" charset="-122"/>
              </a:rPr>
              <a:t>非惯性系与惯性力</a:t>
            </a:r>
          </a:p>
        </p:txBody>
      </p:sp>
      <p:pic>
        <p:nvPicPr>
          <p:cNvPr id="4" name="图片 3">
            <a:extLst>
              <a:ext uri="{FF2B5EF4-FFF2-40B4-BE49-F238E27FC236}">
                <a16:creationId xmlns:a16="http://schemas.microsoft.com/office/drawing/2014/main" id="{C4D4A9D2-6A5C-4B0B-A44B-2F02430793B1}"/>
              </a:ext>
            </a:extLst>
          </p:cNvPr>
          <p:cNvPicPr>
            <a:picLocks noChangeAspect="1"/>
          </p:cNvPicPr>
          <p:nvPr/>
        </p:nvPicPr>
        <p:blipFill>
          <a:blip r:embed="rId3"/>
          <a:stretch>
            <a:fillRect/>
          </a:stretch>
        </p:blipFill>
        <p:spPr>
          <a:xfrm>
            <a:off x="23664" y="1079854"/>
            <a:ext cx="9144000" cy="5726392"/>
          </a:xfrm>
          <a:prstGeom prst="rect">
            <a:avLst/>
          </a:prstGeom>
        </p:spPr>
      </p:pic>
    </p:spTree>
    <p:extLst>
      <p:ext uri="{BB962C8B-B14F-4D97-AF65-F5344CB8AC3E}">
        <p14:creationId xmlns:p14="http://schemas.microsoft.com/office/powerpoint/2010/main" val="3682483561"/>
      </p:ext>
    </p:extLst>
  </p:cSld>
  <p:clrMapOvr>
    <a:masterClrMapping/>
  </p:clrMapOvr>
  <p:transition advTm="5281"/>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8" name="矩形 7"/>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10" name="图片 4">
            <a:extLst>
              <a:ext uri="{FF2B5EF4-FFF2-40B4-BE49-F238E27FC236}">
                <a16:creationId xmlns:a16="http://schemas.microsoft.com/office/drawing/2014/main" id="{D581B58B-2E72-43DE-9B1B-004D714A5AA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标题 1">
            <a:extLst>
              <a:ext uri="{FF2B5EF4-FFF2-40B4-BE49-F238E27FC236}">
                <a16:creationId xmlns:a16="http://schemas.microsoft.com/office/drawing/2014/main" id="{2581602D-5D70-4645-81F7-4227B5F124D9}"/>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dirty="0">
                <a:latin typeface="微软雅黑" panose="020B0503020204020204" pitchFamily="34" charset="-122"/>
                <a:ea typeface="微软雅黑" panose="020B0503020204020204" pitchFamily="34" charset="-122"/>
              </a:rPr>
              <a:t>非惯性系与惯性力</a:t>
            </a:r>
          </a:p>
        </p:txBody>
      </p:sp>
      <p:pic>
        <p:nvPicPr>
          <p:cNvPr id="6" name="图片 5">
            <a:extLst>
              <a:ext uri="{FF2B5EF4-FFF2-40B4-BE49-F238E27FC236}">
                <a16:creationId xmlns:a16="http://schemas.microsoft.com/office/drawing/2014/main" id="{C5AC7CFB-7D78-433C-946F-275F81389B8B}"/>
              </a:ext>
            </a:extLst>
          </p:cNvPr>
          <p:cNvPicPr>
            <a:picLocks noChangeAspect="1"/>
          </p:cNvPicPr>
          <p:nvPr/>
        </p:nvPicPr>
        <p:blipFill>
          <a:blip r:embed="rId3"/>
          <a:stretch>
            <a:fillRect/>
          </a:stretch>
        </p:blipFill>
        <p:spPr>
          <a:xfrm>
            <a:off x="0" y="1076460"/>
            <a:ext cx="9224008" cy="5767885"/>
          </a:xfrm>
          <a:prstGeom prst="rect">
            <a:avLst/>
          </a:prstGeom>
          <a:solidFill>
            <a:schemeClr val="bg1"/>
          </a:solidFill>
        </p:spPr>
      </p:pic>
      <p:sp>
        <p:nvSpPr>
          <p:cNvPr id="2" name="矩形 1">
            <a:extLst>
              <a:ext uri="{FF2B5EF4-FFF2-40B4-BE49-F238E27FC236}">
                <a16:creationId xmlns:a16="http://schemas.microsoft.com/office/drawing/2014/main" id="{FFBAEA43-7863-453B-8DAA-548575A1CB46}"/>
              </a:ext>
            </a:extLst>
          </p:cNvPr>
          <p:cNvSpPr/>
          <p:nvPr/>
        </p:nvSpPr>
        <p:spPr>
          <a:xfrm>
            <a:off x="2483768" y="3861048"/>
            <a:ext cx="144016" cy="288032"/>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37273335"/>
      </p:ext>
    </p:extLst>
  </p:cSld>
  <p:clrMapOvr>
    <a:masterClrMapping/>
  </p:clrMapOvr>
  <p:transition advTm="5281"/>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8" name="矩形 7"/>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10" name="图片 4">
            <a:extLst>
              <a:ext uri="{FF2B5EF4-FFF2-40B4-BE49-F238E27FC236}">
                <a16:creationId xmlns:a16="http://schemas.microsoft.com/office/drawing/2014/main" id="{D581B58B-2E72-43DE-9B1B-004D714A5AA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标题 1">
            <a:extLst>
              <a:ext uri="{FF2B5EF4-FFF2-40B4-BE49-F238E27FC236}">
                <a16:creationId xmlns:a16="http://schemas.microsoft.com/office/drawing/2014/main" id="{2581602D-5D70-4645-81F7-4227B5F124D9}"/>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dirty="0">
                <a:latin typeface="微软雅黑" panose="020B0503020204020204" pitchFamily="34" charset="-122"/>
                <a:ea typeface="微软雅黑" panose="020B0503020204020204" pitchFamily="34" charset="-122"/>
              </a:rPr>
              <a:t>非惯性系与惯性力</a:t>
            </a:r>
          </a:p>
        </p:txBody>
      </p:sp>
      <p:pic>
        <p:nvPicPr>
          <p:cNvPr id="3" name="图片 2">
            <a:extLst>
              <a:ext uri="{FF2B5EF4-FFF2-40B4-BE49-F238E27FC236}">
                <a16:creationId xmlns:a16="http://schemas.microsoft.com/office/drawing/2014/main" id="{29DCFCE9-47CD-4674-A806-472F5ABED599}"/>
              </a:ext>
            </a:extLst>
          </p:cNvPr>
          <p:cNvPicPr>
            <a:picLocks noChangeAspect="1"/>
          </p:cNvPicPr>
          <p:nvPr/>
        </p:nvPicPr>
        <p:blipFill>
          <a:blip r:embed="rId3"/>
          <a:stretch>
            <a:fillRect/>
          </a:stretch>
        </p:blipFill>
        <p:spPr>
          <a:xfrm>
            <a:off x="110208" y="1120323"/>
            <a:ext cx="8599164" cy="5587958"/>
          </a:xfrm>
          <a:prstGeom prst="rect">
            <a:avLst/>
          </a:prstGeom>
        </p:spPr>
      </p:pic>
    </p:spTree>
    <p:extLst>
      <p:ext uri="{BB962C8B-B14F-4D97-AF65-F5344CB8AC3E}">
        <p14:creationId xmlns:p14="http://schemas.microsoft.com/office/powerpoint/2010/main" val="1863418729"/>
      </p:ext>
    </p:extLst>
  </p:cSld>
  <p:clrMapOvr>
    <a:masterClrMapping/>
  </p:clrMapOvr>
  <p:transition advTm="5281"/>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Rectangle 3">
            <a:extLst>
              <a:ext uri="{FF2B5EF4-FFF2-40B4-BE49-F238E27FC236}">
                <a16:creationId xmlns:a16="http://schemas.microsoft.com/office/drawing/2014/main" id="{5482BF33-91AB-710A-535C-8FBCD4AC9528}"/>
              </a:ext>
            </a:extLst>
          </p:cNvPr>
          <p:cNvSpPr>
            <a:spLocks noChangeArrowheads="1"/>
          </p:cNvSpPr>
          <p:nvPr/>
        </p:nvSpPr>
        <p:spPr bwMode="auto">
          <a:xfrm>
            <a:off x="97904" y="138929"/>
            <a:ext cx="8610600" cy="207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nSpc>
                <a:spcPct val="90000"/>
              </a:lnSpc>
              <a:spcBef>
                <a:spcPct val="20000"/>
              </a:spcBef>
              <a:buClr>
                <a:schemeClr val="folHlink"/>
              </a:buClr>
              <a:buSzPct val="60000"/>
              <a:buFont typeface="Wingdings" panose="05000000000000000000" pitchFamily="2" charset="2"/>
              <a:buChar char="n"/>
            </a:pPr>
            <a:r>
              <a:rPr lang="zh-CN" altLang="en-US" b="1" dirty="0">
                <a:latin typeface="宋体" panose="02010600030101010101" pitchFamily="2" charset="-122"/>
              </a:rPr>
              <a:t>傅科摆</a:t>
            </a:r>
          </a:p>
          <a:p>
            <a:pPr lvl="1">
              <a:lnSpc>
                <a:spcPct val="90000"/>
              </a:lnSpc>
              <a:spcBef>
                <a:spcPct val="20000"/>
              </a:spcBef>
              <a:buClr>
                <a:schemeClr val="hlink"/>
              </a:buClr>
              <a:buSzPct val="60000"/>
              <a:buFont typeface="Wingdings" panose="05000000000000000000" pitchFamily="2" charset="2"/>
              <a:buNone/>
            </a:pPr>
            <a:r>
              <a:rPr lang="zh-CN" altLang="en-US" b="1" dirty="0">
                <a:latin typeface="宋体" panose="02010600030101010101" pitchFamily="2" charset="-122"/>
              </a:rPr>
              <a:t>很长的线悬挂很重的摆锤</a:t>
            </a:r>
          </a:p>
          <a:p>
            <a:pPr lvl="1">
              <a:lnSpc>
                <a:spcPct val="90000"/>
              </a:lnSpc>
              <a:spcBef>
                <a:spcPct val="20000"/>
              </a:spcBef>
              <a:buClr>
                <a:schemeClr val="hlink"/>
              </a:buClr>
              <a:buSzPct val="60000"/>
              <a:buFont typeface="Wingdings" panose="05000000000000000000" pitchFamily="2" charset="2"/>
              <a:buChar char="n"/>
            </a:pPr>
            <a:r>
              <a:rPr lang="zh-CN" altLang="en-US" b="1" dirty="0">
                <a:latin typeface="宋体" panose="02010600030101010101" pitchFamily="2" charset="-122"/>
              </a:rPr>
              <a:t>北极</a:t>
            </a:r>
          </a:p>
          <a:p>
            <a:pPr lvl="2">
              <a:lnSpc>
                <a:spcPct val="90000"/>
              </a:lnSpc>
              <a:spcBef>
                <a:spcPct val="20000"/>
              </a:spcBef>
              <a:buClr>
                <a:srgbClr val="008000"/>
              </a:buClr>
              <a:buSzPct val="60000"/>
              <a:buFont typeface="Wingdings" panose="05000000000000000000" pitchFamily="2" charset="2"/>
              <a:buChar char="n"/>
            </a:pPr>
            <a:r>
              <a:rPr lang="zh-CN" altLang="en-US" b="1" dirty="0">
                <a:latin typeface="Tahoma" panose="020B0604030504040204" pitchFamily="34" charset="0"/>
              </a:rPr>
              <a:t>摆锤受到的</a:t>
            </a:r>
            <a:r>
              <a:rPr lang="zh-CN" altLang="en-US" b="1" dirty="0">
                <a:latin typeface="宋体" panose="02010600030101010101" pitchFamily="2" charset="-122"/>
              </a:rPr>
              <a:t>科氏力</a:t>
            </a:r>
            <a:r>
              <a:rPr lang="zh-CN" altLang="en-US" b="1" dirty="0">
                <a:latin typeface="Tahoma" panose="020B0604030504040204" pitchFamily="34" charset="0"/>
              </a:rPr>
              <a:t>指向</a:t>
            </a:r>
            <a:r>
              <a:rPr lang="zh-CN" altLang="en-US" b="1" dirty="0">
                <a:solidFill>
                  <a:srgbClr val="0000CC"/>
                </a:solidFill>
                <a:latin typeface="Tahoma" panose="020B0604030504040204" pitchFamily="34" charset="0"/>
              </a:rPr>
              <a:t>运动方向的右边</a:t>
            </a:r>
            <a:endParaRPr lang="zh-CN" altLang="en-US" b="1" dirty="0">
              <a:solidFill>
                <a:srgbClr val="0000CC"/>
              </a:solidFill>
              <a:latin typeface="宋体" panose="02010600030101010101" pitchFamily="2" charset="-122"/>
            </a:endParaRPr>
          </a:p>
          <a:p>
            <a:pPr lvl="2">
              <a:lnSpc>
                <a:spcPct val="90000"/>
              </a:lnSpc>
              <a:spcBef>
                <a:spcPct val="20000"/>
              </a:spcBef>
              <a:buClr>
                <a:srgbClr val="008000"/>
              </a:buClr>
              <a:buSzPct val="60000"/>
              <a:buFont typeface="Wingdings" panose="05000000000000000000" pitchFamily="2" charset="2"/>
              <a:buChar char="n"/>
            </a:pPr>
            <a:r>
              <a:rPr lang="zh-CN" altLang="en-US" b="1" dirty="0">
                <a:latin typeface="宋体" panose="02010600030101010101" pitchFamily="2" charset="-122"/>
              </a:rPr>
              <a:t>摆动平面的进动沿</a:t>
            </a:r>
            <a:r>
              <a:rPr lang="zh-CN" altLang="en-US" b="1" dirty="0">
                <a:solidFill>
                  <a:srgbClr val="0000CC"/>
                </a:solidFill>
                <a:latin typeface="宋体" panose="02010600030101010101" pitchFamily="2" charset="-122"/>
              </a:rPr>
              <a:t>顺时针</a:t>
            </a:r>
            <a:r>
              <a:rPr lang="zh-CN" altLang="en-US" b="1" dirty="0">
                <a:latin typeface="宋体" panose="02010600030101010101" pitchFamily="2" charset="-122"/>
              </a:rPr>
              <a:t>方向</a:t>
            </a:r>
          </a:p>
        </p:txBody>
      </p:sp>
      <p:graphicFrame>
        <p:nvGraphicFramePr>
          <p:cNvPr id="110597" name="Object 5">
            <a:extLst>
              <a:ext uri="{FF2B5EF4-FFF2-40B4-BE49-F238E27FC236}">
                <a16:creationId xmlns:a16="http://schemas.microsoft.com/office/drawing/2014/main" id="{739DF456-62E0-6A60-2BE8-F14AFF010E59}"/>
              </a:ext>
            </a:extLst>
          </p:cNvPr>
          <p:cNvGraphicFramePr>
            <a:graphicFrameLocks noChangeAspect="1"/>
          </p:cNvGraphicFramePr>
          <p:nvPr/>
        </p:nvGraphicFramePr>
        <p:xfrm>
          <a:off x="6659563" y="44450"/>
          <a:ext cx="2427287" cy="2427288"/>
        </p:xfrm>
        <a:graphic>
          <a:graphicData uri="http://schemas.openxmlformats.org/presentationml/2006/ole">
            <mc:AlternateContent xmlns:mc="http://schemas.openxmlformats.org/markup-compatibility/2006">
              <mc:Choice xmlns:v="urn:schemas-microsoft-com:vml" Requires="v">
                <p:oleObj name="BMP 图像" r:id="rId2" imgW="1905266" imgH="1905266" progId="Paint.Picture">
                  <p:embed/>
                </p:oleObj>
              </mc:Choice>
              <mc:Fallback>
                <p:oleObj name="BMP 图像" r:id="rId2" imgW="1905266" imgH="1905266" progId="Paint.Picture">
                  <p:embed/>
                  <p:pic>
                    <p:nvPicPr>
                      <p:cNvPr id="110597" name="Object 5">
                        <a:extLst>
                          <a:ext uri="{FF2B5EF4-FFF2-40B4-BE49-F238E27FC236}">
                            <a16:creationId xmlns:a16="http://schemas.microsoft.com/office/drawing/2014/main" id="{739DF456-62E0-6A60-2BE8-F14AFF010E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563" y="44450"/>
                        <a:ext cx="2427287" cy="2427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598" name="Object 6">
            <a:extLst>
              <a:ext uri="{FF2B5EF4-FFF2-40B4-BE49-F238E27FC236}">
                <a16:creationId xmlns:a16="http://schemas.microsoft.com/office/drawing/2014/main" id="{A43FC355-D745-0CEA-6D11-622EFFCA2C74}"/>
              </a:ext>
            </a:extLst>
          </p:cNvPr>
          <p:cNvGraphicFramePr>
            <a:graphicFrameLocks noChangeAspect="1"/>
          </p:cNvGraphicFramePr>
          <p:nvPr/>
        </p:nvGraphicFramePr>
        <p:xfrm>
          <a:off x="6659563" y="44450"/>
          <a:ext cx="2427287" cy="2427288"/>
        </p:xfrm>
        <a:graphic>
          <a:graphicData uri="http://schemas.openxmlformats.org/presentationml/2006/ole">
            <mc:AlternateContent xmlns:mc="http://schemas.openxmlformats.org/markup-compatibility/2006">
              <mc:Choice xmlns:v="urn:schemas-microsoft-com:vml" Requires="v">
                <p:oleObj name="BMP 图像" r:id="rId4" imgW="1905266" imgH="1905266" progId="Paint.Picture">
                  <p:embed/>
                </p:oleObj>
              </mc:Choice>
              <mc:Fallback>
                <p:oleObj name="BMP 图像" r:id="rId4" imgW="1905266" imgH="1905266" progId="Paint.Picture">
                  <p:embed/>
                  <p:pic>
                    <p:nvPicPr>
                      <p:cNvPr id="110598" name="Object 6">
                        <a:extLst>
                          <a:ext uri="{FF2B5EF4-FFF2-40B4-BE49-F238E27FC236}">
                            <a16:creationId xmlns:a16="http://schemas.microsoft.com/office/drawing/2014/main" id="{A43FC355-D745-0CEA-6D11-622EFFCA2C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9563" y="44450"/>
                        <a:ext cx="2427287" cy="2427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599" name="Object 7">
            <a:extLst>
              <a:ext uri="{FF2B5EF4-FFF2-40B4-BE49-F238E27FC236}">
                <a16:creationId xmlns:a16="http://schemas.microsoft.com/office/drawing/2014/main" id="{D40B9B96-C686-8BC6-DB23-C177D8485698}"/>
              </a:ext>
            </a:extLst>
          </p:cNvPr>
          <p:cNvGraphicFramePr>
            <a:graphicFrameLocks noChangeAspect="1"/>
          </p:cNvGraphicFramePr>
          <p:nvPr/>
        </p:nvGraphicFramePr>
        <p:xfrm>
          <a:off x="6659563" y="44450"/>
          <a:ext cx="2427287" cy="2427288"/>
        </p:xfrm>
        <a:graphic>
          <a:graphicData uri="http://schemas.openxmlformats.org/presentationml/2006/ole">
            <mc:AlternateContent xmlns:mc="http://schemas.openxmlformats.org/markup-compatibility/2006">
              <mc:Choice xmlns:v="urn:schemas-microsoft-com:vml" Requires="v">
                <p:oleObj name="BMP 图像" r:id="rId6" imgW="1905266" imgH="1905266" progId="Paint.Picture">
                  <p:embed/>
                </p:oleObj>
              </mc:Choice>
              <mc:Fallback>
                <p:oleObj name="BMP 图像" r:id="rId6" imgW="1905266" imgH="1905266" progId="Paint.Picture">
                  <p:embed/>
                  <p:pic>
                    <p:nvPicPr>
                      <p:cNvPr id="110599" name="Object 7">
                        <a:extLst>
                          <a:ext uri="{FF2B5EF4-FFF2-40B4-BE49-F238E27FC236}">
                            <a16:creationId xmlns:a16="http://schemas.microsoft.com/office/drawing/2014/main" id="{D40B9B96-C686-8BC6-DB23-C177D848569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59563" y="44450"/>
                        <a:ext cx="2427287" cy="2427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600" name="Object 8">
            <a:extLst>
              <a:ext uri="{FF2B5EF4-FFF2-40B4-BE49-F238E27FC236}">
                <a16:creationId xmlns:a16="http://schemas.microsoft.com/office/drawing/2014/main" id="{2C0C737A-7D1D-589C-F846-D04200F5F86A}"/>
              </a:ext>
            </a:extLst>
          </p:cNvPr>
          <p:cNvGraphicFramePr>
            <a:graphicFrameLocks noChangeAspect="1"/>
          </p:cNvGraphicFramePr>
          <p:nvPr/>
        </p:nvGraphicFramePr>
        <p:xfrm>
          <a:off x="6659563" y="44450"/>
          <a:ext cx="2427287" cy="2427288"/>
        </p:xfrm>
        <a:graphic>
          <a:graphicData uri="http://schemas.openxmlformats.org/presentationml/2006/ole">
            <mc:AlternateContent xmlns:mc="http://schemas.openxmlformats.org/markup-compatibility/2006">
              <mc:Choice xmlns:v="urn:schemas-microsoft-com:vml" Requires="v">
                <p:oleObj name="BMP 图像" r:id="rId8" imgW="1905266" imgH="1905266" progId="Paint.Picture">
                  <p:embed/>
                </p:oleObj>
              </mc:Choice>
              <mc:Fallback>
                <p:oleObj name="BMP 图像" r:id="rId8" imgW="1905266" imgH="1905266" progId="Paint.Picture">
                  <p:embed/>
                  <p:pic>
                    <p:nvPicPr>
                      <p:cNvPr id="110600" name="Object 8">
                        <a:extLst>
                          <a:ext uri="{FF2B5EF4-FFF2-40B4-BE49-F238E27FC236}">
                            <a16:creationId xmlns:a16="http://schemas.microsoft.com/office/drawing/2014/main" id="{2C0C737A-7D1D-589C-F846-D04200F5F86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59563" y="44450"/>
                        <a:ext cx="2427287" cy="2427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601" name="Object 9">
            <a:extLst>
              <a:ext uri="{FF2B5EF4-FFF2-40B4-BE49-F238E27FC236}">
                <a16:creationId xmlns:a16="http://schemas.microsoft.com/office/drawing/2014/main" id="{28F87C11-E420-CB33-3A80-849156C489CE}"/>
              </a:ext>
            </a:extLst>
          </p:cNvPr>
          <p:cNvGraphicFramePr>
            <a:graphicFrameLocks noChangeAspect="1"/>
          </p:cNvGraphicFramePr>
          <p:nvPr/>
        </p:nvGraphicFramePr>
        <p:xfrm>
          <a:off x="6659563" y="44450"/>
          <a:ext cx="2427287" cy="2427288"/>
        </p:xfrm>
        <a:graphic>
          <a:graphicData uri="http://schemas.openxmlformats.org/presentationml/2006/ole">
            <mc:AlternateContent xmlns:mc="http://schemas.openxmlformats.org/markup-compatibility/2006">
              <mc:Choice xmlns:v="urn:schemas-microsoft-com:vml" Requires="v">
                <p:oleObj name="BMP 图像" r:id="rId10" imgW="1905266" imgH="1905266" progId="Paint.Picture">
                  <p:embed/>
                </p:oleObj>
              </mc:Choice>
              <mc:Fallback>
                <p:oleObj name="BMP 图像" r:id="rId10" imgW="1905266" imgH="1905266" progId="Paint.Picture">
                  <p:embed/>
                  <p:pic>
                    <p:nvPicPr>
                      <p:cNvPr id="110601" name="Object 9">
                        <a:extLst>
                          <a:ext uri="{FF2B5EF4-FFF2-40B4-BE49-F238E27FC236}">
                            <a16:creationId xmlns:a16="http://schemas.microsoft.com/office/drawing/2014/main" id="{28F87C11-E420-CB33-3A80-849156C489C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59563" y="44450"/>
                        <a:ext cx="2427287" cy="2427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602" name="Object 10">
            <a:extLst>
              <a:ext uri="{FF2B5EF4-FFF2-40B4-BE49-F238E27FC236}">
                <a16:creationId xmlns:a16="http://schemas.microsoft.com/office/drawing/2014/main" id="{5938F539-6FBA-C7D2-E8EC-E21BA03E23D4}"/>
              </a:ext>
            </a:extLst>
          </p:cNvPr>
          <p:cNvGraphicFramePr>
            <a:graphicFrameLocks noChangeAspect="1"/>
          </p:cNvGraphicFramePr>
          <p:nvPr/>
        </p:nvGraphicFramePr>
        <p:xfrm>
          <a:off x="6659563" y="44450"/>
          <a:ext cx="2427287" cy="2427288"/>
        </p:xfrm>
        <a:graphic>
          <a:graphicData uri="http://schemas.openxmlformats.org/presentationml/2006/ole">
            <mc:AlternateContent xmlns:mc="http://schemas.openxmlformats.org/markup-compatibility/2006">
              <mc:Choice xmlns:v="urn:schemas-microsoft-com:vml" Requires="v">
                <p:oleObj name="BMP 图像" r:id="rId12" imgW="1905266" imgH="1905266" progId="Paint.Picture">
                  <p:embed/>
                </p:oleObj>
              </mc:Choice>
              <mc:Fallback>
                <p:oleObj name="BMP 图像" r:id="rId12" imgW="1905266" imgH="1905266" progId="Paint.Picture">
                  <p:embed/>
                  <p:pic>
                    <p:nvPicPr>
                      <p:cNvPr id="110602" name="Object 10">
                        <a:extLst>
                          <a:ext uri="{FF2B5EF4-FFF2-40B4-BE49-F238E27FC236}">
                            <a16:creationId xmlns:a16="http://schemas.microsoft.com/office/drawing/2014/main" id="{5938F539-6FBA-C7D2-E8EC-E21BA03E23D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59563" y="44450"/>
                        <a:ext cx="2427287" cy="2427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0603" name="Rectangle 11">
            <a:extLst>
              <a:ext uri="{FF2B5EF4-FFF2-40B4-BE49-F238E27FC236}">
                <a16:creationId xmlns:a16="http://schemas.microsoft.com/office/drawing/2014/main" id="{422F3A37-E0F5-6F4B-E71C-6540475CA0C5}"/>
              </a:ext>
            </a:extLst>
          </p:cNvPr>
          <p:cNvSpPr>
            <a:spLocks noChangeArrowheads="1"/>
          </p:cNvSpPr>
          <p:nvPr/>
        </p:nvSpPr>
        <p:spPr bwMode="auto">
          <a:xfrm>
            <a:off x="34925" y="2279650"/>
            <a:ext cx="6481763" cy="215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lvl="1">
              <a:lnSpc>
                <a:spcPct val="90000"/>
              </a:lnSpc>
              <a:spcBef>
                <a:spcPct val="20000"/>
              </a:spcBef>
              <a:buClr>
                <a:schemeClr val="hlink"/>
              </a:buClr>
              <a:buSzPct val="60000"/>
              <a:buFont typeface="Wingdings" panose="05000000000000000000" pitchFamily="2" charset="2"/>
              <a:buChar char="n"/>
            </a:pPr>
            <a:r>
              <a:rPr lang="zh-CN" altLang="en-US" b="1">
                <a:latin typeface="Tahoma" panose="020B0604030504040204" pitchFamily="34" charset="0"/>
              </a:rPr>
              <a:t>北半球</a:t>
            </a:r>
          </a:p>
          <a:p>
            <a:pPr lvl="2">
              <a:lnSpc>
                <a:spcPct val="90000"/>
              </a:lnSpc>
              <a:spcBef>
                <a:spcPct val="20000"/>
              </a:spcBef>
              <a:buClr>
                <a:srgbClr val="008000"/>
              </a:buClr>
              <a:buSzPct val="60000"/>
              <a:buFont typeface="Wingdings" panose="05000000000000000000" pitchFamily="2" charset="2"/>
              <a:buChar char="n"/>
            </a:pPr>
            <a:r>
              <a:rPr lang="zh-CN" altLang="en-US" b="1">
                <a:latin typeface="Tahoma" panose="020B0604030504040204" pitchFamily="34" charset="0"/>
              </a:rPr>
              <a:t>自转角速度可以分解为铅直和水平方向；水平方向的分量对进动没有影响，铅直方向的分量使得进动沿顺时针方向</a:t>
            </a:r>
          </a:p>
          <a:p>
            <a:pPr lvl="2">
              <a:lnSpc>
                <a:spcPct val="90000"/>
              </a:lnSpc>
              <a:spcBef>
                <a:spcPct val="20000"/>
              </a:spcBef>
              <a:buClr>
                <a:srgbClr val="008000"/>
              </a:buClr>
              <a:buSzPct val="60000"/>
              <a:buFont typeface="Wingdings" panose="05000000000000000000" pitchFamily="2" charset="2"/>
              <a:buChar char="n"/>
            </a:pPr>
            <a:r>
              <a:rPr lang="zh-CN" altLang="en-US" b="1">
                <a:latin typeface="Tahoma" panose="020B0604030504040204" pitchFamily="34" charset="0"/>
              </a:rPr>
              <a:t>纬度越大，铅直方向的分量越大，进动越明显</a:t>
            </a:r>
          </a:p>
        </p:txBody>
      </p:sp>
      <p:graphicFrame>
        <p:nvGraphicFramePr>
          <p:cNvPr id="110604" name="Object 12">
            <a:extLst>
              <a:ext uri="{FF2B5EF4-FFF2-40B4-BE49-F238E27FC236}">
                <a16:creationId xmlns:a16="http://schemas.microsoft.com/office/drawing/2014/main" id="{34EC8F5B-B73A-A93F-4117-23D4BD59BD2B}"/>
              </a:ext>
            </a:extLst>
          </p:cNvPr>
          <p:cNvGraphicFramePr>
            <a:graphicFrameLocks noChangeAspect="1"/>
          </p:cNvGraphicFramePr>
          <p:nvPr/>
        </p:nvGraphicFramePr>
        <p:xfrm>
          <a:off x="6742113" y="2736850"/>
          <a:ext cx="2344737" cy="2708275"/>
        </p:xfrm>
        <a:graphic>
          <a:graphicData uri="http://schemas.openxmlformats.org/presentationml/2006/ole">
            <mc:AlternateContent xmlns:mc="http://schemas.openxmlformats.org/markup-compatibility/2006">
              <mc:Choice xmlns:v="urn:schemas-microsoft-com:vml" Requires="v">
                <p:oleObj name="BMP 图像" r:id="rId14" imgW="1600000" imgH="1848108" progId="Paint.Picture">
                  <p:embed/>
                </p:oleObj>
              </mc:Choice>
              <mc:Fallback>
                <p:oleObj name="BMP 图像" r:id="rId14" imgW="1600000" imgH="1848108" progId="Paint.Picture">
                  <p:embed/>
                  <p:pic>
                    <p:nvPicPr>
                      <p:cNvPr id="110604" name="Object 12">
                        <a:extLst>
                          <a:ext uri="{FF2B5EF4-FFF2-40B4-BE49-F238E27FC236}">
                            <a16:creationId xmlns:a16="http://schemas.microsoft.com/office/drawing/2014/main" id="{34EC8F5B-B73A-A93F-4117-23D4BD59BD2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42113" y="2736850"/>
                        <a:ext cx="2344737" cy="2708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0605" name="Rectangle 13">
            <a:extLst>
              <a:ext uri="{FF2B5EF4-FFF2-40B4-BE49-F238E27FC236}">
                <a16:creationId xmlns:a16="http://schemas.microsoft.com/office/drawing/2014/main" id="{CFF5DED6-8A2E-1C42-9862-E77F3160ED3D}"/>
              </a:ext>
            </a:extLst>
          </p:cNvPr>
          <p:cNvSpPr>
            <a:spLocks noChangeArrowheads="1"/>
          </p:cNvSpPr>
          <p:nvPr/>
        </p:nvSpPr>
        <p:spPr bwMode="auto">
          <a:xfrm>
            <a:off x="34925" y="4941888"/>
            <a:ext cx="6788150"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lvl="1">
              <a:lnSpc>
                <a:spcPct val="90000"/>
              </a:lnSpc>
              <a:spcBef>
                <a:spcPct val="20000"/>
              </a:spcBef>
              <a:buClr>
                <a:schemeClr val="hlink"/>
              </a:buClr>
              <a:buSzPct val="60000"/>
              <a:buFont typeface="Wingdings" panose="05000000000000000000" pitchFamily="2" charset="2"/>
              <a:buChar char="n"/>
            </a:pPr>
            <a:r>
              <a:rPr lang="zh-CN" altLang="en-US" b="1">
                <a:latin typeface="Tahoma" panose="020B0604030504040204" pitchFamily="34" charset="0"/>
              </a:rPr>
              <a:t>南半球：摆动平面的进动沿</a:t>
            </a:r>
            <a:r>
              <a:rPr lang="zh-CN" altLang="en-US" b="1">
                <a:solidFill>
                  <a:srgbClr val="0000CC"/>
                </a:solidFill>
                <a:latin typeface="Tahoma" panose="020B0604030504040204" pitchFamily="34" charset="0"/>
              </a:rPr>
              <a:t>逆时针</a:t>
            </a:r>
            <a:r>
              <a:rPr lang="zh-CN" altLang="en-US" b="1">
                <a:latin typeface="Tahoma" panose="020B0604030504040204" pitchFamily="34" charset="0"/>
              </a:rPr>
              <a:t>方向</a:t>
            </a:r>
            <a:endParaRPr lang="en-US" altLang="zh-CN" b="1">
              <a:latin typeface="Tahoma" panose="020B0604030504040204" pitchFamily="34" charset="0"/>
            </a:endParaRPr>
          </a:p>
        </p:txBody>
      </p:sp>
      <p:sp>
        <p:nvSpPr>
          <p:cNvPr id="110607" name="Rectangle 15">
            <a:extLst>
              <a:ext uri="{FF2B5EF4-FFF2-40B4-BE49-F238E27FC236}">
                <a16:creationId xmlns:a16="http://schemas.microsoft.com/office/drawing/2014/main" id="{BD70B1B2-D609-8271-EF4F-F626734DCB75}"/>
              </a:ext>
            </a:extLst>
          </p:cNvPr>
          <p:cNvSpPr>
            <a:spLocks noChangeArrowheads="1"/>
          </p:cNvSpPr>
          <p:nvPr/>
        </p:nvSpPr>
        <p:spPr bwMode="auto">
          <a:xfrm>
            <a:off x="8534400" y="6629400"/>
            <a:ext cx="590550" cy="209550"/>
          </a:xfrm>
          <a:prstGeom prst="rect">
            <a:avLst/>
          </a:prstGeom>
          <a:gradFill rotWithShape="1">
            <a:gsLst>
              <a:gs pos="0">
                <a:schemeClr val="bg1"/>
              </a:gs>
              <a:gs pos="100000">
                <a:srgbClr val="FFFF00"/>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kumimoji="1" sz="2400">
                <a:solidFill>
                  <a:schemeClr val="tx1"/>
                </a:solidFill>
                <a:latin typeface="Arial" panose="020B0604020202020204" pitchFamily="34" charset="0"/>
                <a:ea typeface="宋体" panose="02010600030101010101" pitchFamily="2" charset="-122"/>
              </a:defRPr>
            </a:lvl1pPr>
            <a:lvl2pPr marL="865188" indent="-342900">
              <a:defRPr kumimoji="1" sz="2400">
                <a:solidFill>
                  <a:schemeClr val="tx1"/>
                </a:solidFill>
                <a:latin typeface="Arial" panose="020B0604020202020204" pitchFamily="34" charset="0"/>
                <a:ea typeface="宋体" panose="02010600030101010101" pitchFamily="2" charset="-122"/>
              </a:defRPr>
            </a:lvl2pPr>
            <a:lvl3pPr marL="1314450" indent="-342900">
              <a:defRPr kumimoji="1" sz="2400">
                <a:solidFill>
                  <a:schemeClr val="tx1"/>
                </a:solidFill>
                <a:latin typeface="Arial" panose="020B0604020202020204" pitchFamily="34" charset="0"/>
                <a:ea typeface="宋体" panose="02010600030101010101" pitchFamily="2" charset="-122"/>
              </a:defRPr>
            </a:lvl3pPr>
            <a:lvl4pPr marL="1836738" indent="-342900">
              <a:defRPr kumimoji="1" sz="2400">
                <a:solidFill>
                  <a:schemeClr val="tx1"/>
                </a:solidFill>
                <a:latin typeface="Arial" panose="020B0604020202020204" pitchFamily="34" charset="0"/>
                <a:ea typeface="宋体" panose="02010600030101010101" pitchFamily="2" charset="-122"/>
              </a:defRPr>
            </a:lvl4pPr>
            <a:lvl5pPr marL="2359025" indent="-342900">
              <a:defRPr kumimoji="1" sz="2400">
                <a:solidFill>
                  <a:schemeClr val="tx1"/>
                </a:solidFill>
                <a:latin typeface="Arial" panose="020B0604020202020204" pitchFamily="34" charset="0"/>
                <a:ea typeface="宋体" panose="02010600030101010101" pitchFamily="2" charset="-122"/>
              </a:defRPr>
            </a:lvl5pPr>
            <a:lvl6pPr marL="2816225" indent="-3429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3273425" indent="-3429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730625" indent="-3429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4187825" indent="-3429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r">
              <a:buClr>
                <a:schemeClr val="hlink"/>
              </a:buClr>
              <a:buSzPct val="55000"/>
              <a:buFont typeface="Wingdings" panose="05000000000000000000" pitchFamily="2" charset="2"/>
              <a:buNone/>
            </a:pPr>
            <a:r>
              <a:rPr lang="zh-CN" altLang="zh-CN" sz="900">
                <a:solidFill>
                  <a:srgbClr val="008000"/>
                </a:solidFill>
                <a:latin typeface="宋体" panose="02010600030101010101" pitchFamily="2" charset="-122"/>
              </a:rPr>
              <a:t>地</a:t>
            </a:r>
            <a:r>
              <a:rPr lang="en-US" altLang="zh-CN" sz="900">
                <a:solidFill>
                  <a:srgbClr val="008000"/>
                </a:solidFill>
                <a:latin typeface="宋体" panose="02010600030101010101" pitchFamily="2" charset="-122"/>
              </a:rPr>
              <a:t>3/6</a:t>
            </a:r>
          </a:p>
        </p:txBody>
      </p:sp>
      <p:sp>
        <p:nvSpPr>
          <p:cNvPr id="3" name="标题 2">
            <a:extLst>
              <a:ext uri="{FF2B5EF4-FFF2-40B4-BE49-F238E27FC236}">
                <a16:creationId xmlns:a16="http://schemas.microsoft.com/office/drawing/2014/main" id="{7320E587-85A1-A99E-2455-477907200C94}"/>
              </a:ext>
            </a:extLst>
          </p:cNvPr>
          <p:cNvSpPr>
            <a:spLocks noGrp="1"/>
          </p:cNvSpPr>
          <p:nvPr>
            <p:ph type="title"/>
          </p:nvPr>
        </p:nvSpPr>
        <p:spPr/>
        <p:txBody>
          <a:bodyPr/>
          <a:lstStyle/>
          <a:p>
            <a:r>
              <a:rPr lang="en-US" altLang="zh-CN" dirty="0"/>
              <a:t>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059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059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059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059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059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1059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1059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1060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10601"/>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110602"/>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110604"/>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0603">
                                            <p:txEl>
                                              <p:pRg st="0" end="0"/>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0603">
                                            <p:txEl>
                                              <p:pRg st="1" end="1"/>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0603">
                                            <p:txEl>
                                              <p:pRg st="2" end="2"/>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10605"/>
                                        </p:tgtEl>
                                        <p:attrNameLst>
                                          <p:attrName>style.visibility</p:attrName>
                                        </p:attrNameLst>
                                      </p:cBhvr>
                                      <p:to>
                                        <p:strVal val="visible"/>
                                      </p:to>
                                    </p:set>
                                  </p:childTnLst>
                                </p:cTn>
                              </p:par>
                            </p:childTnLst>
                          </p:cTn>
                        </p:par>
                        <p:par>
                          <p:cTn id="63" fill="hold" nodeType="afterGroup">
                            <p:stCondLst>
                              <p:cond delay="0"/>
                            </p:stCondLst>
                            <p:childTnLst>
                              <p:par>
                                <p:cTn id="64" presetID="9" presetClass="entr" presetSubtype="0" fill="hold" grpId="0" nodeType="afterEffect">
                                  <p:stCondLst>
                                    <p:cond delay="0"/>
                                  </p:stCondLst>
                                  <p:childTnLst>
                                    <p:set>
                                      <p:cBhvr>
                                        <p:cTn id="65" dur="1" fill="hold">
                                          <p:stCondLst>
                                            <p:cond delay="0"/>
                                          </p:stCondLst>
                                        </p:cTn>
                                        <p:tgtEl>
                                          <p:spTgt spid="110607"/>
                                        </p:tgtEl>
                                        <p:attrNameLst>
                                          <p:attrName>style.visibility</p:attrName>
                                        </p:attrNameLst>
                                      </p:cBhvr>
                                      <p:to>
                                        <p:strVal val="visible"/>
                                      </p:to>
                                    </p:set>
                                    <p:animEffect transition="in" filter="dissolve">
                                      <p:cBhvr>
                                        <p:cTn id="66" dur="500"/>
                                        <p:tgtEl>
                                          <p:spTgt spid="1106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5" grpId="0" uiExpand="1" build="p" bldLvl="3"/>
      <p:bldP spid="110603" grpId="0" build="p" bldLvl="3"/>
      <p:bldP spid="110605" grpId="0"/>
      <p:bldP spid="110607" grpId="0" animBg="1"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8" name="矩形 7"/>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10" name="图片 4">
            <a:extLst>
              <a:ext uri="{FF2B5EF4-FFF2-40B4-BE49-F238E27FC236}">
                <a16:creationId xmlns:a16="http://schemas.microsoft.com/office/drawing/2014/main" id="{D581B58B-2E72-43DE-9B1B-004D714A5AA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标题 1">
            <a:extLst>
              <a:ext uri="{FF2B5EF4-FFF2-40B4-BE49-F238E27FC236}">
                <a16:creationId xmlns:a16="http://schemas.microsoft.com/office/drawing/2014/main" id="{2581602D-5D70-4645-81F7-4227B5F124D9}"/>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dirty="0">
                <a:latin typeface="微软雅黑" panose="020B0503020204020204" pitchFamily="34" charset="-122"/>
                <a:ea typeface="微软雅黑" panose="020B0503020204020204" pitchFamily="34" charset="-122"/>
              </a:rPr>
              <a:t>动量守恒定律 </a:t>
            </a:r>
          </a:p>
        </p:txBody>
      </p:sp>
      <p:pic>
        <p:nvPicPr>
          <p:cNvPr id="3" name="图片 2">
            <a:extLst>
              <a:ext uri="{FF2B5EF4-FFF2-40B4-BE49-F238E27FC236}">
                <a16:creationId xmlns:a16="http://schemas.microsoft.com/office/drawing/2014/main" id="{99D0BA8D-41D0-40D4-ABB4-2D678DC49C5D}"/>
              </a:ext>
            </a:extLst>
          </p:cNvPr>
          <p:cNvPicPr>
            <a:picLocks noChangeAspect="1"/>
          </p:cNvPicPr>
          <p:nvPr/>
        </p:nvPicPr>
        <p:blipFill>
          <a:blip r:embed="rId3"/>
          <a:stretch>
            <a:fillRect/>
          </a:stretch>
        </p:blipFill>
        <p:spPr>
          <a:xfrm>
            <a:off x="107504" y="1076460"/>
            <a:ext cx="8640960" cy="2204781"/>
          </a:xfrm>
          <a:prstGeom prst="rect">
            <a:avLst/>
          </a:prstGeom>
        </p:spPr>
      </p:pic>
      <p:pic>
        <p:nvPicPr>
          <p:cNvPr id="5" name="图片 4">
            <a:extLst>
              <a:ext uri="{FF2B5EF4-FFF2-40B4-BE49-F238E27FC236}">
                <a16:creationId xmlns:a16="http://schemas.microsoft.com/office/drawing/2014/main" id="{407352BB-1B7A-476F-B031-1987A236C9D6}"/>
              </a:ext>
            </a:extLst>
          </p:cNvPr>
          <p:cNvPicPr>
            <a:picLocks noChangeAspect="1"/>
          </p:cNvPicPr>
          <p:nvPr/>
        </p:nvPicPr>
        <p:blipFill>
          <a:blip r:embed="rId4"/>
          <a:stretch>
            <a:fillRect/>
          </a:stretch>
        </p:blipFill>
        <p:spPr>
          <a:xfrm>
            <a:off x="35283" y="3576760"/>
            <a:ext cx="9060646" cy="3092600"/>
          </a:xfrm>
          <a:prstGeom prst="rect">
            <a:avLst/>
          </a:prstGeom>
        </p:spPr>
      </p:pic>
    </p:spTree>
    <p:extLst>
      <p:ext uri="{BB962C8B-B14F-4D97-AF65-F5344CB8AC3E}">
        <p14:creationId xmlns:p14="http://schemas.microsoft.com/office/powerpoint/2010/main" val="2512554007"/>
      </p:ext>
    </p:extLst>
  </p:cSld>
  <p:clrMapOvr>
    <a:masterClrMapping/>
  </p:clrMapOvr>
  <p:transition advTm="5281"/>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5" descr="Le_petit_Parisien_illustre_2nov1902">
            <a:extLst>
              <a:ext uri="{FF2B5EF4-FFF2-40B4-BE49-F238E27FC236}">
                <a16:creationId xmlns:a16="http://schemas.microsoft.com/office/drawing/2014/main" id="{8EEEA024-83FC-75C0-F2D7-52BBE6CB3B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033462"/>
            <a:ext cx="3295650" cy="479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7" descr="2-22">
            <a:extLst>
              <a:ext uri="{FF2B5EF4-FFF2-40B4-BE49-F238E27FC236}">
                <a16:creationId xmlns:a16="http://schemas.microsoft.com/office/drawing/2014/main" id="{0FF55942-97F3-9A1D-6CEC-29E069342B60}"/>
              </a:ext>
            </a:extLst>
          </p:cNvPr>
          <p:cNvPicPr>
            <a:picLocks noChangeAspect="1" noChangeArrowheads="1" noCrop="1"/>
          </p:cNvPicPr>
          <p:nvPr/>
        </p:nvPicPr>
        <p:blipFill>
          <a:blip r:embed="rId3">
            <a:lum bright="6000" contrast="6000"/>
            <a:extLst>
              <a:ext uri="{28A0092B-C50C-407E-A947-70E740481C1C}">
                <a14:useLocalDpi xmlns:a14="http://schemas.microsoft.com/office/drawing/2010/main" val="0"/>
              </a:ext>
            </a:extLst>
          </a:blip>
          <a:srcRect/>
          <a:stretch>
            <a:fillRect/>
          </a:stretch>
        </p:blipFill>
        <p:spPr bwMode="auto">
          <a:xfrm>
            <a:off x="4231060" y="1033462"/>
            <a:ext cx="4445000" cy="479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09075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Rectangle 3">
            <a:extLst>
              <a:ext uri="{FF2B5EF4-FFF2-40B4-BE49-F238E27FC236}">
                <a16:creationId xmlns:a16="http://schemas.microsoft.com/office/drawing/2014/main" id="{BAD04BF1-6DDA-9B73-A68F-A522328F1BC1}"/>
              </a:ext>
            </a:extLst>
          </p:cNvPr>
          <p:cNvSpPr>
            <a:spLocks noChangeArrowheads="1"/>
          </p:cNvSpPr>
          <p:nvPr/>
        </p:nvSpPr>
        <p:spPr bwMode="auto">
          <a:xfrm>
            <a:off x="54488" y="33338"/>
            <a:ext cx="8610600" cy="846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nSpc>
                <a:spcPct val="90000"/>
              </a:lnSpc>
              <a:spcBef>
                <a:spcPct val="20000"/>
              </a:spcBef>
              <a:buClr>
                <a:schemeClr val="folHlink"/>
              </a:buClr>
              <a:buSzPct val="60000"/>
              <a:buFont typeface="Wingdings" panose="05000000000000000000" pitchFamily="2" charset="2"/>
              <a:buChar char="n"/>
            </a:pPr>
            <a:r>
              <a:rPr lang="zh-CN" altLang="en-US" b="1" dirty="0">
                <a:latin typeface="宋体" panose="02010600030101010101" pitchFamily="2" charset="-122"/>
              </a:rPr>
              <a:t>气旋、热带风暴和信风</a:t>
            </a:r>
          </a:p>
          <a:p>
            <a:pPr lvl="1">
              <a:lnSpc>
                <a:spcPct val="90000"/>
              </a:lnSpc>
              <a:spcBef>
                <a:spcPct val="20000"/>
              </a:spcBef>
              <a:buClr>
                <a:schemeClr val="hlink"/>
              </a:buClr>
              <a:buSzPct val="60000"/>
              <a:buFont typeface="Wingdings" panose="05000000000000000000" pitchFamily="2" charset="2"/>
              <a:buChar char="n"/>
            </a:pPr>
            <a:r>
              <a:rPr lang="zh-CN" altLang="en-US" b="1" dirty="0">
                <a:latin typeface="宋体" panose="02010600030101010101" pitchFamily="2" charset="-122"/>
              </a:rPr>
              <a:t>气旋</a:t>
            </a:r>
          </a:p>
        </p:txBody>
      </p:sp>
      <p:graphicFrame>
        <p:nvGraphicFramePr>
          <p:cNvPr id="111621" name="Object 5">
            <a:extLst>
              <a:ext uri="{FF2B5EF4-FFF2-40B4-BE49-F238E27FC236}">
                <a16:creationId xmlns:a16="http://schemas.microsoft.com/office/drawing/2014/main" id="{0EC352F6-5B07-6274-AA84-7DD3F98F3D2B}"/>
              </a:ext>
            </a:extLst>
          </p:cNvPr>
          <p:cNvGraphicFramePr>
            <a:graphicFrameLocks/>
          </p:cNvGraphicFramePr>
          <p:nvPr/>
        </p:nvGraphicFramePr>
        <p:xfrm>
          <a:off x="4427538" y="71438"/>
          <a:ext cx="2198687" cy="2246312"/>
        </p:xfrm>
        <a:graphic>
          <a:graphicData uri="http://schemas.openxmlformats.org/presentationml/2006/ole">
            <mc:AlternateContent xmlns:mc="http://schemas.openxmlformats.org/markup-compatibility/2006">
              <mc:Choice xmlns:v="urn:schemas-microsoft-com:vml" Requires="v">
                <p:oleObj name="BMP 图像" r:id="rId2" imgW="2200582" imgH="2247619" progId="Paint.Picture">
                  <p:embed/>
                </p:oleObj>
              </mc:Choice>
              <mc:Fallback>
                <p:oleObj name="BMP 图像" r:id="rId2" imgW="2200582" imgH="2247619" progId="Paint.Picture">
                  <p:embed/>
                  <p:pic>
                    <p:nvPicPr>
                      <p:cNvPr id="111621" name="Object 5">
                        <a:extLst>
                          <a:ext uri="{FF2B5EF4-FFF2-40B4-BE49-F238E27FC236}">
                            <a16:creationId xmlns:a16="http://schemas.microsoft.com/office/drawing/2014/main" id="{0EC352F6-5B07-6274-AA84-7DD3F98F3D2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538" y="71438"/>
                        <a:ext cx="2198687" cy="2246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1622" name="Object 6">
            <a:extLst>
              <a:ext uri="{FF2B5EF4-FFF2-40B4-BE49-F238E27FC236}">
                <a16:creationId xmlns:a16="http://schemas.microsoft.com/office/drawing/2014/main" id="{61288700-7C7A-9343-E894-255C088DFF34}"/>
              </a:ext>
            </a:extLst>
          </p:cNvPr>
          <p:cNvGraphicFramePr>
            <a:graphicFrameLocks/>
          </p:cNvGraphicFramePr>
          <p:nvPr/>
        </p:nvGraphicFramePr>
        <p:xfrm>
          <a:off x="4427538" y="71438"/>
          <a:ext cx="2198687" cy="2246312"/>
        </p:xfrm>
        <a:graphic>
          <a:graphicData uri="http://schemas.openxmlformats.org/presentationml/2006/ole">
            <mc:AlternateContent xmlns:mc="http://schemas.openxmlformats.org/markup-compatibility/2006">
              <mc:Choice xmlns:v="urn:schemas-microsoft-com:vml" Requires="v">
                <p:oleObj name="BMP 图像" r:id="rId4" imgW="2200582" imgH="2247619" progId="Paint.Picture">
                  <p:embed/>
                </p:oleObj>
              </mc:Choice>
              <mc:Fallback>
                <p:oleObj name="BMP 图像" r:id="rId4" imgW="2200582" imgH="2247619" progId="Paint.Picture">
                  <p:embed/>
                  <p:pic>
                    <p:nvPicPr>
                      <p:cNvPr id="111622" name="Object 6">
                        <a:extLst>
                          <a:ext uri="{FF2B5EF4-FFF2-40B4-BE49-F238E27FC236}">
                            <a16:creationId xmlns:a16="http://schemas.microsoft.com/office/drawing/2014/main" id="{61288700-7C7A-9343-E894-255C088DFF34}"/>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7538" y="71438"/>
                        <a:ext cx="2198687" cy="2246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1623" name="Object 7">
            <a:extLst>
              <a:ext uri="{FF2B5EF4-FFF2-40B4-BE49-F238E27FC236}">
                <a16:creationId xmlns:a16="http://schemas.microsoft.com/office/drawing/2014/main" id="{321767A8-4662-6747-522D-EB5E1EBE57C9}"/>
              </a:ext>
            </a:extLst>
          </p:cNvPr>
          <p:cNvGraphicFramePr>
            <a:graphicFrameLocks/>
          </p:cNvGraphicFramePr>
          <p:nvPr/>
        </p:nvGraphicFramePr>
        <p:xfrm>
          <a:off x="6804025" y="71438"/>
          <a:ext cx="2198688" cy="2246312"/>
        </p:xfrm>
        <a:graphic>
          <a:graphicData uri="http://schemas.openxmlformats.org/presentationml/2006/ole">
            <mc:AlternateContent xmlns:mc="http://schemas.openxmlformats.org/markup-compatibility/2006">
              <mc:Choice xmlns:v="urn:schemas-microsoft-com:vml" Requires="v">
                <p:oleObj name="BMP 图像" r:id="rId6" imgW="2200582" imgH="2247619" progId="Paint.Picture">
                  <p:embed/>
                </p:oleObj>
              </mc:Choice>
              <mc:Fallback>
                <p:oleObj name="BMP 图像" r:id="rId6" imgW="2200582" imgH="2247619" progId="Paint.Picture">
                  <p:embed/>
                  <p:pic>
                    <p:nvPicPr>
                      <p:cNvPr id="111623" name="Object 7">
                        <a:extLst>
                          <a:ext uri="{FF2B5EF4-FFF2-40B4-BE49-F238E27FC236}">
                            <a16:creationId xmlns:a16="http://schemas.microsoft.com/office/drawing/2014/main" id="{321767A8-4662-6747-522D-EB5E1EBE57C9}"/>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04025" y="71438"/>
                        <a:ext cx="2198688" cy="2246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1624" name="Object 8">
            <a:extLst>
              <a:ext uri="{FF2B5EF4-FFF2-40B4-BE49-F238E27FC236}">
                <a16:creationId xmlns:a16="http://schemas.microsoft.com/office/drawing/2014/main" id="{A96F88A7-DB8C-3A3C-481A-CE251DC84C4A}"/>
              </a:ext>
            </a:extLst>
          </p:cNvPr>
          <p:cNvGraphicFramePr>
            <a:graphicFrameLocks/>
          </p:cNvGraphicFramePr>
          <p:nvPr/>
        </p:nvGraphicFramePr>
        <p:xfrm>
          <a:off x="6804025" y="71438"/>
          <a:ext cx="2198688" cy="2246312"/>
        </p:xfrm>
        <a:graphic>
          <a:graphicData uri="http://schemas.openxmlformats.org/presentationml/2006/ole">
            <mc:AlternateContent xmlns:mc="http://schemas.openxmlformats.org/markup-compatibility/2006">
              <mc:Choice xmlns:v="urn:schemas-microsoft-com:vml" Requires="v">
                <p:oleObj name="BMP 图像" r:id="rId8" imgW="2200582" imgH="2247619" progId="Paint.Picture">
                  <p:embed/>
                </p:oleObj>
              </mc:Choice>
              <mc:Fallback>
                <p:oleObj name="BMP 图像" r:id="rId8" imgW="2200582" imgH="2247619" progId="Paint.Picture">
                  <p:embed/>
                  <p:pic>
                    <p:nvPicPr>
                      <p:cNvPr id="111624" name="Object 8">
                        <a:extLst>
                          <a:ext uri="{FF2B5EF4-FFF2-40B4-BE49-F238E27FC236}">
                            <a16:creationId xmlns:a16="http://schemas.microsoft.com/office/drawing/2014/main" id="{A96F88A7-DB8C-3A3C-481A-CE251DC84C4A}"/>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04025" y="71438"/>
                        <a:ext cx="2198688" cy="2246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1625" name="Object 9">
            <a:extLst>
              <a:ext uri="{FF2B5EF4-FFF2-40B4-BE49-F238E27FC236}">
                <a16:creationId xmlns:a16="http://schemas.microsoft.com/office/drawing/2014/main" id="{3A1F79E6-4464-E596-B022-E8DC2F712DD1}"/>
              </a:ext>
            </a:extLst>
          </p:cNvPr>
          <p:cNvGraphicFramePr>
            <a:graphicFrameLocks/>
          </p:cNvGraphicFramePr>
          <p:nvPr/>
        </p:nvGraphicFramePr>
        <p:xfrm>
          <a:off x="4427538" y="2406650"/>
          <a:ext cx="2209800" cy="1485900"/>
        </p:xfrm>
        <a:graphic>
          <a:graphicData uri="http://schemas.openxmlformats.org/presentationml/2006/ole">
            <mc:AlternateContent xmlns:mc="http://schemas.openxmlformats.org/markup-compatibility/2006">
              <mc:Choice xmlns:v="urn:schemas-microsoft-com:vml" Requires="v">
                <p:oleObj name="BMP 图像" r:id="rId10" imgW="2209524" imgH="1857143" progId="Paint.Picture">
                  <p:embed/>
                </p:oleObj>
              </mc:Choice>
              <mc:Fallback>
                <p:oleObj name="BMP 图像" r:id="rId10" imgW="2209524" imgH="1857143" progId="Paint.Picture">
                  <p:embed/>
                  <p:pic>
                    <p:nvPicPr>
                      <p:cNvPr id="111625" name="Object 9">
                        <a:extLst>
                          <a:ext uri="{FF2B5EF4-FFF2-40B4-BE49-F238E27FC236}">
                            <a16:creationId xmlns:a16="http://schemas.microsoft.com/office/drawing/2014/main" id="{3A1F79E6-4464-E596-B022-E8DC2F712DD1}"/>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27538" y="2406650"/>
                        <a:ext cx="2209800" cy="148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1627" name="Rectangle 11">
            <a:extLst>
              <a:ext uri="{FF2B5EF4-FFF2-40B4-BE49-F238E27FC236}">
                <a16:creationId xmlns:a16="http://schemas.microsoft.com/office/drawing/2014/main" id="{C5695671-0CA6-CD68-6C9D-28257580DA8C}"/>
              </a:ext>
            </a:extLst>
          </p:cNvPr>
          <p:cNvSpPr>
            <a:spLocks noChangeArrowheads="1"/>
          </p:cNvSpPr>
          <p:nvPr/>
        </p:nvSpPr>
        <p:spPr bwMode="auto">
          <a:xfrm>
            <a:off x="65088" y="908050"/>
            <a:ext cx="4195762"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lvl="2">
              <a:lnSpc>
                <a:spcPct val="90000"/>
              </a:lnSpc>
              <a:spcBef>
                <a:spcPct val="20000"/>
              </a:spcBef>
              <a:buClr>
                <a:srgbClr val="008000"/>
              </a:buClr>
              <a:buSzPct val="60000"/>
              <a:buFont typeface="Wingdings" panose="05000000000000000000" pitchFamily="2" charset="2"/>
              <a:buChar char="n"/>
            </a:pPr>
            <a:r>
              <a:rPr lang="zh-CN" altLang="en-US" b="1">
                <a:latin typeface="Tahoma" panose="020B0604030504040204" pitchFamily="34" charset="0"/>
              </a:rPr>
              <a:t>气旋：空气向中心聚集→将地面的湿热空气带到高空→高空的低温将湿热冷凝成雨</a:t>
            </a:r>
          </a:p>
        </p:txBody>
      </p:sp>
      <p:graphicFrame>
        <p:nvGraphicFramePr>
          <p:cNvPr id="111626" name="Object 10">
            <a:extLst>
              <a:ext uri="{FF2B5EF4-FFF2-40B4-BE49-F238E27FC236}">
                <a16:creationId xmlns:a16="http://schemas.microsoft.com/office/drawing/2014/main" id="{B5E1CBD6-1553-C4E8-CB42-F0EFC45F3787}"/>
              </a:ext>
            </a:extLst>
          </p:cNvPr>
          <p:cNvGraphicFramePr>
            <a:graphicFrameLocks/>
          </p:cNvGraphicFramePr>
          <p:nvPr/>
        </p:nvGraphicFramePr>
        <p:xfrm>
          <a:off x="6804025" y="2389188"/>
          <a:ext cx="2209800" cy="1485900"/>
        </p:xfrm>
        <a:graphic>
          <a:graphicData uri="http://schemas.openxmlformats.org/presentationml/2006/ole">
            <mc:AlternateContent xmlns:mc="http://schemas.openxmlformats.org/markup-compatibility/2006">
              <mc:Choice xmlns:v="urn:schemas-microsoft-com:vml" Requires="v">
                <p:oleObj name="BMP 图像" r:id="rId12" imgW="2209524" imgH="1857143" progId="Paint.Picture">
                  <p:embed/>
                </p:oleObj>
              </mc:Choice>
              <mc:Fallback>
                <p:oleObj name="BMP 图像" r:id="rId12" imgW="2209524" imgH="1857143" progId="Paint.Picture">
                  <p:embed/>
                  <p:pic>
                    <p:nvPicPr>
                      <p:cNvPr id="111626" name="Object 10">
                        <a:extLst>
                          <a:ext uri="{FF2B5EF4-FFF2-40B4-BE49-F238E27FC236}">
                            <a16:creationId xmlns:a16="http://schemas.microsoft.com/office/drawing/2014/main" id="{B5E1CBD6-1553-C4E8-CB42-F0EFC45F3787}"/>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04025" y="2389188"/>
                        <a:ext cx="2209800" cy="148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1632" name="Rectangle 16">
            <a:extLst>
              <a:ext uri="{FF2B5EF4-FFF2-40B4-BE49-F238E27FC236}">
                <a16:creationId xmlns:a16="http://schemas.microsoft.com/office/drawing/2014/main" id="{240DECF7-9E00-81A3-E880-5B00ED8EC86A}"/>
              </a:ext>
            </a:extLst>
          </p:cNvPr>
          <p:cNvSpPr>
            <a:spLocks noChangeArrowheads="1"/>
          </p:cNvSpPr>
          <p:nvPr/>
        </p:nvSpPr>
        <p:spPr bwMode="auto">
          <a:xfrm>
            <a:off x="65088" y="2365375"/>
            <a:ext cx="4195762"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lvl="2">
              <a:lnSpc>
                <a:spcPct val="90000"/>
              </a:lnSpc>
              <a:spcBef>
                <a:spcPct val="20000"/>
              </a:spcBef>
              <a:buClr>
                <a:srgbClr val="008000"/>
              </a:buClr>
              <a:buSzPct val="60000"/>
              <a:buFont typeface="Wingdings" panose="05000000000000000000" pitchFamily="2" charset="2"/>
              <a:buChar char="n"/>
            </a:pPr>
            <a:r>
              <a:rPr lang="zh-CN" altLang="en-US" b="1">
                <a:latin typeface="Tahoma" panose="020B0604030504040204" pitchFamily="34" charset="0"/>
              </a:rPr>
              <a:t>反气旋：空气从中心排开→高空的干燥空气下沉→天气晴好</a:t>
            </a:r>
          </a:p>
        </p:txBody>
      </p:sp>
      <p:sp>
        <p:nvSpPr>
          <p:cNvPr id="111628" name="Rectangle 12">
            <a:extLst>
              <a:ext uri="{FF2B5EF4-FFF2-40B4-BE49-F238E27FC236}">
                <a16:creationId xmlns:a16="http://schemas.microsoft.com/office/drawing/2014/main" id="{B2F4D599-0765-2F44-AD81-C69BD8F27657}"/>
              </a:ext>
            </a:extLst>
          </p:cNvPr>
          <p:cNvSpPr>
            <a:spLocks noChangeArrowheads="1"/>
          </p:cNvSpPr>
          <p:nvPr/>
        </p:nvSpPr>
        <p:spPr bwMode="auto">
          <a:xfrm>
            <a:off x="65088" y="3570288"/>
            <a:ext cx="5995987"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lvl="1">
              <a:lnSpc>
                <a:spcPct val="90000"/>
              </a:lnSpc>
              <a:spcBef>
                <a:spcPct val="20000"/>
              </a:spcBef>
              <a:buClr>
                <a:schemeClr val="hlink"/>
              </a:buClr>
              <a:buSzPct val="60000"/>
              <a:buFont typeface="Wingdings" panose="05000000000000000000" pitchFamily="2" charset="2"/>
              <a:buChar char="n"/>
            </a:pPr>
            <a:r>
              <a:rPr lang="zh-CN" altLang="en-US" b="1">
                <a:latin typeface="Tahoma" panose="020B0604030504040204" pitchFamily="34" charset="0"/>
              </a:rPr>
              <a:t>热带风暴</a:t>
            </a:r>
            <a:endParaRPr lang="en-US" altLang="zh-CN" b="1">
              <a:latin typeface="Tahoma" panose="020B0604030504040204" pitchFamily="34" charset="0"/>
            </a:endParaRPr>
          </a:p>
        </p:txBody>
      </p:sp>
      <p:sp>
        <p:nvSpPr>
          <p:cNvPr id="111629" name="Rectangle 13">
            <a:extLst>
              <a:ext uri="{FF2B5EF4-FFF2-40B4-BE49-F238E27FC236}">
                <a16:creationId xmlns:a16="http://schemas.microsoft.com/office/drawing/2014/main" id="{BD204BE3-9D42-B5E8-0D7D-8BD2AD6962EA}"/>
              </a:ext>
            </a:extLst>
          </p:cNvPr>
          <p:cNvSpPr>
            <a:spLocks noChangeArrowheads="1"/>
          </p:cNvSpPr>
          <p:nvPr/>
        </p:nvSpPr>
        <p:spPr bwMode="auto">
          <a:xfrm>
            <a:off x="65088" y="3930650"/>
            <a:ext cx="4195762"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lvl="2">
              <a:lnSpc>
                <a:spcPct val="90000"/>
              </a:lnSpc>
              <a:spcBef>
                <a:spcPct val="20000"/>
              </a:spcBef>
              <a:buClr>
                <a:srgbClr val="008000"/>
              </a:buClr>
              <a:buSzPct val="60000"/>
              <a:buFont typeface="Wingdings" panose="05000000000000000000" pitchFamily="2" charset="2"/>
              <a:buChar char="n"/>
            </a:pPr>
            <a:r>
              <a:rPr lang="zh-CN" altLang="en-US" b="1">
                <a:latin typeface="Tahoma" panose="020B0604030504040204" pitchFamily="34" charset="0"/>
              </a:rPr>
              <a:t>赤道无风带</a:t>
            </a:r>
          </a:p>
          <a:p>
            <a:pPr lvl="2">
              <a:lnSpc>
                <a:spcPct val="90000"/>
              </a:lnSpc>
              <a:spcBef>
                <a:spcPct val="20000"/>
              </a:spcBef>
              <a:buClr>
                <a:srgbClr val="008000"/>
              </a:buClr>
              <a:buSzPct val="60000"/>
              <a:buFont typeface="Wingdings" panose="05000000000000000000" pitchFamily="2" charset="2"/>
              <a:buChar char="n"/>
            </a:pPr>
            <a:r>
              <a:rPr lang="zh-CN" altLang="en-US" b="1">
                <a:latin typeface="Tahoma" panose="020B0604030504040204" pitchFamily="34" charset="0"/>
              </a:rPr>
              <a:t>飓风和台风</a:t>
            </a:r>
          </a:p>
        </p:txBody>
      </p:sp>
      <p:sp>
        <p:nvSpPr>
          <p:cNvPr id="111630" name="Rectangle 14">
            <a:extLst>
              <a:ext uri="{FF2B5EF4-FFF2-40B4-BE49-F238E27FC236}">
                <a16:creationId xmlns:a16="http://schemas.microsoft.com/office/drawing/2014/main" id="{2702ABB1-0537-BC0D-9CBF-6F81B8178EDD}"/>
              </a:ext>
            </a:extLst>
          </p:cNvPr>
          <p:cNvSpPr>
            <a:spLocks noChangeArrowheads="1"/>
          </p:cNvSpPr>
          <p:nvPr/>
        </p:nvSpPr>
        <p:spPr bwMode="auto">
          <a:xfrm>
            <a:off x="65088" y="4868863"/>
            <a:ext cx="5995987"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lvl="1">
              <a:lnSpc>
                <a:spcPct val="90000"/>
              </a:lnSpc>
              <a:spcBef>
                <a:spcPct val="20000"/>
              </a:spcBef>
              <a:buClr>
                <a:schemeClr val="hlink"/>
              </a:buClr>
              <a:buSzPct val="60000"/>
              <a:buFont typeface="Wingdings" panose="05000000000000000000" pitchFamily="2" charset="2"/>
              <a:buChar char="n"/>
            </a:pPr>
            <a:r>
              <a:rPr lang="zh-CN" altLang="en-US" b="1">
                <a:latin typeface="宋体" panose="02010600030101010101" pitchFamily="2" charset="-122"/>
              </a:rPr>
              <a:t>信风</a:t>
            </a:r>
            <a:r>
              <a:rPr lang="en-US" altLang="zh-CN" b="1">
                <a:latin typeface="宋体" panose="02010600030101010101" pitchFamily="2" charset="-122"/>
              </a:rPr>
              <a:t>(</a:t>
            </a:r>
            <a:r>
              <a:rPr lang="zh-CN" altLang="en-US" b="1">
                <a:latin typeface="宋体" panose="02010600030101010101" pitchFamily="2" charset="-122"/>
              </a:rPr>
              <a:t>贸易风</a:t>
            </a:r>
            <a:r>
              <a:rPr lang="en-US" altLang="zh-CN" b="1">
                <a:latin typeface="宋体" panose="02010600030101010101" pitchFamily="2" charset="-122"/>
              </a:rPr>
              <a:t>)</a:t>
            </a:r>
          </a:p>
        </p:txBody>
      </p:sp>
      <p:graphicFrame>
        <p:nvGraphicFramePr>
          <p:cNvPr id="111636" name="Object 20">
            <a:extLst>
              <a:ext uri="{FF2B5EF4-FFF2-40B4-BE49-F238E27FC236}">
                <a16:creationId xmlns:a16="http://schemas.microsoft.com/office/drawing/2014/main" id="{306A647D-140F-A1AB-434C-D4498580D08B}"/>
              </a:ext>
            </a:extLst>
          </p:cNvPr>
          <p:cNvGraphicFramePr>
            <a:graphicFrameLocks/>
          </p:cNvGraphicFramePr>
          <p:nvPr/>
        </p:nvGraphicFramePr>
        <p:xfrm>
          <a:off x="4394200" y="4176713"/>
          <a:ext cx="4692650" cy="2613025"/>
        </p:xfrm>
        <a:graphic>
          <a:graphicData uri="http://schemas.openxmlformats.org/presentationml/2006/ole">
            <mc:AlternateContent xmlns:mc="http://schemas.openxmlformats.org/markup-compatibility/2006">
              <mc:Choice xmlns:v="urn:schemas-microsoft-com:vml" Requires="v">
                <p:oleObj name="BMP 图像" r:id="rId14" imgW="5458587" imgH="3580952" progId="Paint.Picture">
                  <p:embed/>
                </p:oleObj>
              </mc:Choice>
              <mc:Fallback>
                <p:oleObj name="BMP 图像" r:id="rId14" imgW="5458587" imgH="3580952" progId="Paint.Picture">
                  <p:embed/>
                  <p:pic>
                    <p:nvPicPr>
                      <p:cNvPr id="111636" name="Object 20">
                        <a:extLst>
                          <a:ext uri="{FF2B5EF4-FFF2-40B4-BE49-F238E27FC236}">
                            <a16:creationId xmlns:a16="http://schemas.microsoft.com/office/drawing/2014/main" id="{306A647D-140F-A1AB-434C-D4498580D08B}"/>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394200" y="4176713"/>
                        <a:ext cx="4692650" cy="2613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1637" name="Object 21">
            <a:extLst>
              <a:ext uri="{FF2B5EF4-FFF2-40B4-BE49-F238E27FC236}">
                <a16:creationId xmlns:a16="http://schemas.microsoft.com/office/drawing/2014/main" id="{3C91CFB5-3003-3312-9E96-C8DF234D94D0}"/>
              </a:ext>
            </a:extLst>
          </p:cNvPr>
          <p:cNvGraphicFramePr>
            <a:graphicFrameLocks/>
          </p:cNvGraphicFramePr>
          <p:nvPr/>
        </p:nvGraphicFramePr>
        <p:xfrm>
          <a:off x="4394200" y="4176713"/>
          <a:ext cx="4692650" cy="2613025"/>
        </p:xfrm>
        <a:graphic>
          <a:graphicData uri="http://schemas.openxmlformats.org/presentationml/2006/ole">
            <mc:AlternateContent xmlns:mc="http://schemas.openxmlformats.org/markup-compatibility/2006">
              <mc:Choice xmlns:v="urn:schemas-microsoft-com:vml" Requires="v">
                <p:oleObj name="BMP 图像" r:id="rId16" imgW="5458587" imgH="3580952" progId="Paint.Picture">
                  <p:embed/>
                </p:oleObj>
              </mc:Choice>
              <mc:Fallback>
                <p:oleObj name="BMP 图像" r:id="rId16" imgW="5458587" imgH="3580952" progId="Paint.Picture">
                  <p:embed/>
                  <p:pic>
                    <p:nvPicPr>
                      <p:cNvPr id="111637" name="Object 21">
                        <a:extLst>
                          <a:ext uri="{FF2B5EF4-FFF2-40B4-BE49-F238E27FC236}">
                            <a16:creationId xmlns:a16="http://schemas.microsoft.com/office/drawing/2014/main" id="{3C91CFB5-3003-3312-9E96-C8DF234D94D0}"/>
                          </a:ext>
                        </a:extLst>
                      </p:cNvPr>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394200" y="4176713"/>
                        <a:ext cx="4692650" cy="2613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1638" name="Object 22">
            <a:extLst>
              <a:ext uri="{FF2B5EF4-FFF2-40B4-BE49-F238E27FC236}">
                <a16:creationId xmlns:a16="http://schemas.microsoft.com/office/drawing/2014/main" id="{7CFEF170-338E-69A6-3ED9-0917B7A75754}"/>
              </a:ext>
            </a:extLst>
          </p:cNvPr>
          <p:cNvGraphicFramePr>
            <a:graphicFrameLocks/>
          </p:cNvGraphicFramePr>
          <p:nvPr/>
        </p:nvGraphicFramePr>
        <p:xfrm>
          <a:off x="4394200" y="4176713"/>
          <a:ext cx="4692650" cy="2613025"/>
        </p:xfrm>
        <a:graphic>
          <a:graphicData uri="http://schemas.openxmlformats.org/presentationml/2006/ole">
            <mc:AlternateContent xmlns:mc="http://schemas.openxmlformats.org/markup-compatibility/2006">
              <mc:Choice xmlns:v="urn:schemas-microsoft-com:vml" Requires="v">
                <p:oleObj name="BMP 图像" r:id="rId18" imgW="5458587" imgH="3580952" progId="Paint.Picture">
                  <p:embed/>
                </p:oleObj>
              </mc:Choice>
              <mc:Fallback>
                <p:oleObj name="BMP 图像" r:id="rId18" imgW="5458587" imgH="3580952" progId="Paint.Picture">
                  <p:embed/>
                  <p:pic>
                    <p:nvPicPr>
                      <p:cNvPr id="111638" name="Object 22">
                        <a:extLst>
                          <a:ext uri="{FF2B5EF4-FFF2-40B4-BE49-F238E27FC236}">
                            <a16:creationId xmlns:a16="http://schemas.microsoft.com/office/drawing/2014/main" id="{7CFEF170-338E-69A6-3ED9-0917B7A75754}"/>
                          </a:ext>
                        </a:extLst>
                      </p:cNvPr>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394200" y="4176713"/>
                        <a:ext cx="4692650" cy="2613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1639" name="Object 23">
            <a:extLst>
              <a:ext uri="{FF2B5EF4-FFF2-40B4-BE49-F238E27FC236}">
                <a16:creationId xmlns:a16="http://schemas.microsoft.com/office/drawing/2014/main" id="{D8D659D7-49A7-245A-34DD-CBB029262347}"/>
              </a:ext>
            </a:extLst>
          </p:cNvPr>
          <p:cNvGraphicFramePr>
            <a:graphicFrameLocks/>
          </p:cNvGraphicFramePr>
          <p:nvPr/>
        </p:nvGraphicFramePr>
        <p:xfrm>
          <a:off x="4394200" y="4176713"/>
          <a:ext cx="4692650" cy="2613025"/>
        </p:xfrm>
        <a:graphic>
          <a:graphicData uri="http://schemas.openxmlformats.org/presentationml/2006/ole">
            <mc:AlternateContent xmlns:mc="http://schemas.openxmlformats.org/markup-compatibility/2006">
              <mc:Choice xmlns:v="urn:schemas-microsoft-com:vml" Requires="v">
                <p:oleObj name="BMP 图像" r:id="rId20" imgW="5458587" imgH="3580952" progId="Paint.Picture">
                  <p:embed/>
                </p:oleObj>
              </mc:Choice>
              <mc:Fallback>
                <p:oleObj name="BMP 图像" r:id="rId20" imgW="5458587" imgH="3580952" progId="Paint.Picture">
                  <p:embed/>
                  <p:pic>
                    <p:nvPicPr>
                      <p:cNvPr id="111639" name="Object 23">
                        <a:extLst>
                          <a:ext uri="{FF2B5EF4-FFF2-40B4-BE49-F238E27FC236}">
                            <a16:creationId xmlns:a16="http://schemas.microsoft.com/office/drawing/2014/main" id="{D8D659D7-49A7-245A-34DD-CBB029262347}"/>
                          </a:ext>
                        </a:extLst>
                      </p:cNvPr>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394200" y="4176713"/>
                        <a:ext cx="4692650" cy="2613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1640" name="Object 24">
            <a:extLst>
              <a:ext uri="{FF2B5EF4-FFF2-40B4-BE49-F238E27FC236}">
                <a16:creationId xmlns:a16="http://schemas.microsoft.com/office/drawing/2014/main" id="{EC8910FF-FEB9-6850-3642-F6637A414541}"/>
              </a:ext>
            </a:extLst>
          </p:cNvPr>
          <p:cNvGraphicFramePr>
            <a:graphicFrameLocks/>
          </p:cNvGraphicFramePr>
          <p:nvPr/>
        </p:nvGraphicFramePr>
        <p:xfrm>
          <a:off x="4394200" y="4176713"/>
          <a:ext cx="4692650" cy="2613025"/>
        </p:xfrm>
        <a:graphic>
          <a:graphicData uri="http://schemas.openxmlformats.org/presentationml/2006/ole">
            <mc:AlternateContent xmlns:mc="http://schemas.openxmlformats.org/markup-compatibility/2006">
              <mc:Choice xmlns:v="urn:schemas-microsoft-com:vml" Requires="v">
                <p:oleObj name="BMP 图像" r:id="rId22" imgW="5458587" imgH="3580952" progId="Paint.Picture">
                  <p:embed/>
                </p:oleObj>
              </mc:Choice>
              <mc:Fallback>
                <p:oleObj name="BMP 图像" r:id="rId22" imgW="5458587" imgH="3580952" progId="Paint.Picture">
                  <p:embed/>
                  <p:pic>
                    <p:nvPicPr>
                      <p:cNvPr id="111640" name="Object 24">
                        <a:extLst>
                          <a:ext uri="{FF2B5EF4-FFF2-40B4-BE49-F238E27FC236}">
                            <a16:creationId xmlns:a16="http://schemas.microsoft.com/office/drawing/2014/main" id="{EC8910FF-FEB9-6850-3642-F6637A414541}"/>
                          </a:ext>
                        </a:extLst>
                      </p:cNvPr>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394200" y="4176713"/>
                        <a:ext cx="4692650" cy="2613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1641" name="Object 25">
            <a:extLst>
              <a:ext uri="{FF2B5EF4-FFF2-40B4-BE49-F238E27FC236}">
                <a16:creationId xmlns:a16="http://schemas.microsoft.com/office/drawing/2014/main" id="{A2689218-1D91-0FEA-3336-C6D55C36E5A5}"/>
              </a:ext>
            </a:extLst>
          </p:cNvPr>
          <p:cNvGraphicFramePr>
            <a:graphicFrameLocks/>
          </p:cNvGraphicFramePr>
          <p:nvPr/>
        </p:nvGraphicFramePr>
        <p:xfrm>
          <a:off x="4394200" y="4176713"/>
          <a:ext cx="4692650" cy="2613025"/>
        </p:xfrm>
        <a:graphic>
          <a:graphicData uri="http://schemas.openxmlformats.org/presentationml/2006/ole">
            <mc:AlternateContent xmlns:mc="http://schemas.openxmlformats.org/markup-compatibility/2006">
              <mc:Choice xmlns:v="urn:schemas-microsoft-com:vml" Requires="v">
                <p:oleObj name="BMP 图像" r:id="rId24" imgW="5458587" imgH="3580952" progId="Paint.Picture">
                  <p:embed/>
                </p:oleObj>
              </mc:Choice>
              <mc:Fallback>
                <p:oleObj name="BMP 图像" r:id="rId24" imgW="5458587" imgH="3580952" progId="Paint.Picture">
                  <p:embed/>
                  <p:pic>
                    <p:nvPicPr>
                      <p:cNvPr id="111641" name="Object 25">
                        <a:extLst>
                          <a:ext uri="{FF2B5EF4-FFF2-40B4-BE49-F238E27FC236}">
                            <a16:creationId xmlns:a16="http://schemas.microsoft.com/office/drawing/2014/main" id="{A2689218-1D91-0FEA-3336-C6D55C36E5A5}"/>
                          </a:ext>
                        </a:extLst>
                      </p:cNvPr>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394200" y="4176713"/>
                        <a:ext cx="4692650" cy="2613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1642" name="Object 26">
            <a:extLst>
              <a:ext uri="{FF2B5EF4-FFF2-40B4-BE49-F238E27FC236}">
                <a16:creationId xmlns:a16="http://schemas.microsoft.com/office/drawing/2014/main" id="{BD783659-8AF1-6CAC-C273-06F0B3C19146}"/>
              </a:ext>
            </a:extLst>
          </p:cNvPr>
          <p:cNvGraphicFramePr>
            <a:graphicFrameLocks/>
          </p:cNvGraphicFramePr>
          <p:nvPr/>
        </p:nvGraphicFramePr>
        <p:xfrm>
          <a:off x="4394200" y="4176713"/>
          <a:ext cx="4692650" cy="2613025"/>
        </p:xfrm>
        <a:graphic>
          <a:graphicData uri="http://schemas.openxmlformats.org/presentationml/2006/ole">
            <mc:AlternateContent xmlns:mc="http://schemas.openxmlformats.org/markup-compatibility/2006">
              <mc:Choice xmlns:v="urn:schemas-microsoft-com:vml" Requires="v">
                <p:oleObj name="BMP 图像" r:id="rId26" imgW="5458587" imgH="3580952" progId="Paint.Picture">
                  <p:embed/>
                </p:oleObj>
              </mc:Choice>
              <mc:Fallback>
                <p:oleObj name="BMP 图像" r:id="rId26" imgW="5458587" imgH="3580952" progId="Paint.Picture">
                  <p:embed/>
                  <p:pic>
                    <p:nvPicPr>
                      <p:cNvPr id="111642" name="Object 26">
                        <a:extLst>
                          <a:ext uri="{FF2B5EF4-FFF2-40B4-BE49-F238E27FC236}">
                            <a16:creationId xmlns:a16="http://schemas.microsoft.com/office/drawing/2014/main" id="{BD783659-8AF1-6CAC-C273-06F0B3C19146}"/>
                          </a:ext>
                        </a:extLst>
                      </p:cNvPr>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394200" y="4176713"/>
                        <a:ext cx="4692650" cy="2613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1631" name="Rectangle 15">
            <a:extLst>
              <a:ext uri="{FF2B5EF4-FFF2-40B4-BE49-F238E27FC236}">
                <a16:creationId xmlns:a16="http://schemas.microsoft.com/office/drawing/2014/main" id="{4D69D6B9-5A1B-5119-DAB1-867BBBFC696D}"/>
              </a:ext>
            </a:extLst>
          </p:cNvPr>
          <p:cNvSpPr>
            <a:spLocks noChangeArrowheads="1"/>
          </p:cNvSpPr>
          <p:nvPr/>
        </p:nvSpPr>
        <p:spPr bwMode="auto">
          <a:xfrm>
            <a:off x="65088" y="5229225"/>
            <a:ext cx="6427787"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lvl="2">
              <a:lnSpc>
                <a:spcPct val="90000"/>
              </a:lnSpc>
              <a:spcBef>
                <a:spcPct val="20000"/>
              </a:spcBef>
              <a:buClr>
                <a:srgbClr val="008000"/>
              </a:buClr>
              <a:buSzPct val="60000"/>
              <a:buFont typeface="Wingdings" panose="05000000000000000000" pitchFamily="2" charset="2"/>
              <a:buChar char="n"/>
            </a:pPr>
            <a:r>
              <a:rPr lang="zh-CN" altLang="en-US" b="1">
                <a:latin typeface="宋体" panose="02010600030101010101" pitchFamily="2" charset="-122"/>
              </a:rPr>
              <a:t>大气环流</a:t>
            </a:r>
            <a:endParaRPr lang="en-US" altLang="zh-CN" b="1">
              <a:latin typeface="宋体" panose="02010600030101010101" pitchFamily="2" charset="-122"/>
            </a:endParaRPr>
          </a:p>
        </p:txBody>
      </p:sp>
      <p:graphicFrame>
        <p:nvGraphicFramePr>
          <p:cNvPr id="111643" name="Object 27">
            <a:extLst>
              <a:ext uri="{FF2B5EF4-FFF2-40B4-BE49-F238E27FC236}">
                <a16:creationId xmlns:a16="http://schemas.microsoft.com/office/drawing/2014/main" id="{EFED7736-1D6E-8858-7931-6C2F77B55FBF}"/>
              </a:ext>
            </a:extLst>
          </p:cNvPr>
          <p:cNvGraphicFramePr>
            <a:graphicFrameLocks/>
          </p:cNvGraphicFramePr>
          <p:nvPr/>
        </p:nvGraphicFramePr>
        <p:xfrm>
          <a:off x="4394200" y="4176713"/>
          <a:ext cx="4692650" cy="2613025"/>
        </p:xfrm>
        <a:graphic>
          <a:graphicData uri="http://schemas.openxmlformats.org/presentationml/2006/ole">
            <mc:AlternateContent xmlns:mc="http://schemas.openxmlformats.org/markup-compatibility/2006">
              <mc:Choice xmlns:v="urn:schemas-microsoft-com:vml" Requires="v">
                <p:oleObj name="BMP 图像" r:id="rId28" imgW="5458587" imgH="3580952" progId="Paint.Picture">
                  <p:embed/>
                </p:oleObj>
              </mc:Choice>
              <mc:Fallback>
                <p:oleObj name="BMP 图像" r:id="rId28" imgW="5458587" imgH="3580952" progId="Paint.Picture">
                  <p:embed/>
                  <p:pic>
                    <p:nvPicPr>
                      <p:cNvPr id="111643" name="Object 27">
                        <a:extLst>
                          <a:ext uri="{FF2B5EF4-FFF2-40B4-BE49-F238E27FC236}">
                            <a16:creationId xmlns:a16="http://schemas.microsoft.com/office/drawing/2014/main" id="{EFED7736-1D6E-8858-7931-6C2F77B55FBF}"/>
                          </a:ext>
                        </a:extLst>
                      </p:cNvPr>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394200" y="4176713"/>
                        <a:ext cx="4692650" cy="2613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1644" name="Object 28">
            <a:extLst>
              <a:ext uri="{FF2B5EF4-FFF2-40B4-BE49-F238E27FC236}">
                <a16:creationId xmlns:a16="http://schemas.microsoft.com/office/drawing/2014/main" id="{D107E3F2-BBB2-835F-0CE3-037C30624D11}"/>
              </a:ext>
            </a:extLst>
          </p:cNvPr>
          <p:cNvGraphicFramePr>
            <a:graphicFrameLocks/>
          </p:cNvGraphicFramePr>
          <p:nvPr/>
        </p:nvGraphicFramePr>
        <p:xfrm>
          <a:off x="4394200" y="4176713"/>
          <a:ext cx="4692650" cy="2613025"/>
        </p:xfrm>
        <a:graphic>
          <a:graphicData uri="http://schemas.openxmlformats.org/presentationml/2006/ole">
            <mc:AlternateContent xmlns:mc="http://schemas.openxmlformats.org/markup-compatibility/2006">
              <mc:Choice xmlns:v="urn:schemas-microsoft-com:vml" Requires="v">
                <p:oleObj name="BMP 图像" r:id="rId30" imgW="5458587" imgH="3580952" progId="Paint.Picture">
                  <p:embed/>
                </p:oleObj>
              </mc:Choice>
              <mc:Fallback>
                <p:oleObj name="BMP 图像" r:id="rId30" imgW="5458587" imgH="3580952" progId="Paint.Picture">
                  <p:embed/>
                  <p:pic>
                    <p:nvPicPr>
                      <p:cNvPr id="111644" name="Object 28">
                        <a:extLst>
                          <a:ext uri="{FF2B5EF4-FFF2-40B4-BE49-F238E27FC236}">
                            <a16:creationId xmlns:a16="http://schemas.microsoft.com/office/drawing/2014/main" id="{D107E3F2-BBB2-835F-0CE3-037C30624D11}"/>
                          </a:ext>
                        </a:extLst>
                      </p:cNvPr>
                      <p:cNvPicPr>
                        <a:picLocks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394200" y="4176713"/>
                        <a:ext cx="4692650" cy="2613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1633" name="Rectangle 17">
            <a:extLst>
              <a:ext uri="{FF2B5EF4-FFF2-40B4-BE49-F238E27FC236}">
                <a16:creationId xmlns:a16="http://schemas.microsoft.com/office/drawing/2014/main" id="{F42B0DAD-0907-A283-FB39-0CF9549EE013}"/>
              </a:ext>
            </a:extLst>
          </p:cNvPr>
          <p:cNvSpPr>
            <a:spLocks noChangeArrowheads="1"/>
          </p:cNvSpPr>
          <p:nvPr/>
        </p:nvSpPr>
        <p:spPr bwMode="auto">
          <a:xfrm>
            <a:off x="65088" y="5588000"/>
            <a:ext cx="6427787"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lvl="2">
              <a:lnSpc>
                <a:spcPct val="90000"/>
              </a:lnSpc>
              <a:spcBef>
                <a:spcPct val="20000"/>
              </a:spcBef>
              <a:buClr>
                <a:srgbClr val="008000"/>
              </a:buClr>
              <a:buSzPct val="60000"/>
              <a:buFont typeface="Wingdings" panose="05000000000000000000" pitchFamily="2" charset="2"/>
              <a:buChar char="n"/>
            </a:pPr>
            <a:r>
              <a:rPr lang="zh-CN" altLang="en-US" b="1">
                <a:latin typeface="宋体" panose="02010600030101010101" pitchFamily="2" charset="-122"/>
              </a:rPr>
              <a:t>东北信风和东南信风</a:t>
            </a:r>
            <a:endParaRPr lang="en-US" altLang="zh-CN" b="1">
              <a:latin typeface="宋体" panose="02010600030101010101" pitchFamily="2" charset="-122"/>
            </a:endParaRPr>
          </a:p>
        </p:txBody>
      </p:sp>
      <p:graphicFrame>
        <p:nvGraphicFramePr>
          <p:cNvPr id="111645" name="Object 29">
            <a:extLst>
              <a:ext uri="{FF2B5EF4-FFF2-40B4-BE49-F238E27FC236}">
                <a16:creationId xmlns:a16="http://schemas.microsoft.com/office/drawing/2014/main" id="{9118BCD1-0579-FBDD-0BAA-2E294618E50F}"/>
              </a:ext>
            </a:extLst>
          </p:cNvPr>
          <p:cNvGraphicFramePr>
            <a:graphicFrameLocks/>
          </p:cNvGraphicFramePr>
          <p:nvPr/>
        </p:nvGraphicFramePr>
        <p:xfrm>
          <a:off x="4394200" y="4176713"/>
          <a:ext cx="4692650" cy="2613025"/>
        </p:xfrm>
        <a:graphic>
          <a:graphicData uri="http://schemas.openxmlformats.org/presentationml/2006/ole">
            <mc:AlternateContent xmlns:mc="http://schemas.openxmlformats.org/markup-compatibility/2006">
              <mc:Choice xmlns:v="urn:schemas-microsoft-com:vml" Requires="v">
                <p:oleObj name="BMP 图像" r:id="rId32" imgW="5458587" imgH="3580952" progId="Paint.Picture">
                  <p:embed/>
                </p:oleObj>
              </mc:Choice>
              <mc:Fallback>
                <p:oleObj name="BMP 图像" r:id="rId32" imgW="5458587" imgH="3580952" progId="Paint.Picture">
                  <p:embed/>
                  <p:pic>
                    <p:nvPicPr>
                      <p:cNvPr id="111645" name="Object 29">
                        <a:extLst>
                          <a:ext uri="{FF2B5EF4-FFF2-40B4-BE49-F238E27FC236}">
                            <a16:creationId xmlns:a16="http://schemas.microsoft.com/office/drawing/2014/main" id="{9118BCD1-0579-FBDD-0BAA-2E294618E50F}"/>
                          </a:ext>
                        </a:extLst>
                      </p:cNvPr>
                      <p:cNvPicPr>
                        <a:picLocks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394200" y="4176713"/>
                        <a:ext cx="4692650" cy="2613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1646" name="Object 30">
            <a:extLst>
              <a:ext uri="{FF2B5EF4-FFF2-40B4-BE49-F238E27FC236}">
                <a16:creationId xmlns:a16="http://schemas.microsoft.com/office/drawing/2014/main" id="{4629C41E-D117-17DC-F775-2C7977663CED}"/>
              </a:ext>
            </a:extLst>
          </p:cNvPr>
          <p:cNvGraphicFramePr>
            <a:graphicFrameLocks/>
          </p:cNvGraphicFramePr>
          <p:nvPr/>
        </p:nvGraphicFramePr>
        <p:xfrm>
          <a:off x="4394200" y="4176713"/>
          <a:ext cx="4692650" cy="2613025"/>
        </p:xfrm>
        <a:graphic>
          <a:graphicData uri="http://schemas.openxmlformats.org/presentationml/2006/ole">
            <mc:AlternateContent xmlns:mc="http://schemas.openxmlformats.org/markup-compatibility/2006">
              <mc:Choice xmlns:v="urn:schemas-microsoft-com:vml" Requires="v">
                <p:oleObj name="BMP 图像" r:id="rId34" imgW="5458587" imgH="3580952" progId="Paint.Picture">
                  <p:embed/>
                </p:oleObj>
              </mc:Choice>
              <mc:Fallback>
                <p:oleObj name="BMP 图像" r:id="rId34" imgW="5458587" imgH="3580952" progId="Paint.Picture">
                  <p:embed/>
                  <p:pic>
                    <p:nvPicPr>
                      <p:cNvPr id="111646" name="Object 30">
                        <a:extLst>
                          <a:ext uri="{FF2B5EF4-FFF2-40B4-BE49-F238E27FC236}">
                            <a16:creationId xmlns:a16="http://schemas.microsoft.com/office/drawing/2014/main" id="{4629C41E-D117-17DC-F775-2C7977663CED}"/>
                          </a:ext>
                        </a:extLst>
                      </p:cNvPr>
                      <p:cNvPicPr>
                        <a:picLocks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394200" y="4176713"/>
                        <a:ext cx="4692650" cy="2613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1648" name="Rectangle 32">
            <a:extLst>
              <a:ext uri="{FF2B5EF4-FFF2-40B4-BE49-F238E27FC236}">
                <a16:creationId xmlns:a16="http://schemas.microsoft.com/office/drawing/2014/main" id="{B67B549C-8916-0261-EA94-F5F17C89E21B}"/>
              </a:ext>
            </a:extLst>
          </p:cNvPr>
          <p:cNvSpPr>
            <a:spLocks noChangeArrowheads="1"/>
          </p:cNvSpPr>
          <p:nvPr/>
        </p:nvSpPr>
        <p:spPr bwMode="auto">
          <a:xfrm>
            <a:off x="8534400" y="6629400"/>
            <a:ext cx="590550" cy="209550"/>
          </a:xfrm>
          <a:prstGeom prst="rect">
            <a:avLst/>
          </a:prstGeom>
          <a:gradFill rotWithShape="1">
            <a:gsLst>
              <a:gs pos="0">
                <a:schemeClr val="bg1"/>
              </a:gs>
              <a:gs pos="100000">
                <a:srgbClr val="FFFF00"/>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kumimoji="1" sz="2400">
                <a:solidFill>
                  <a:schemeClr val="tx1"/>
                </a:solidFill>
                <a:latin typeface="Arial" panose="020B0604020202020204" pitchFamily="34" charset="0"/>
                <a:ea typeface="宋体" panose="02010600030101010101" pitchFamily="2" charset="-122"/>
              </a:defRPr>
            </a:lvl1pPr>
            <a:lvl2pPr marL="865188" indent="-342900">
              <a:defRPr kumimoji="1" sz="2400">
                <a:solidFill>
                  <a:schemeClr val="tx1"/>
                </a:solidFill>
                <a:latin typeface="Arial" panose="020B0604020202020204" pitchFamily="34" charset="0"/>
                <a:ea typeface="宋体" panose="02010600030101010101" pitchFamily="2" charset="-122"/>
              </a:defRPr>
            </a:lvl2pPr>
            <a:lvl3pPr marL="1314450" indent="-342900">
              <a:defRPr kumimoji="1" sz="2400">
                <a:solidFill>
                  <a:schemeClr val="tx1"/>
                </a:solidFill>
                <a:latin typeface="Arial" panose="020B0604020202020204" pitchFamily="34" charset="0"/>
                <a:ea typeface="宋体" panose="02010600030101010101" pitchFamily="2" charset="-122"/>
              </a:defRPr>
            </a:lvl3pPr>
            <a:lvl4pPr marL="1836738" indent="-342900">
              <a:defRPr kumimoji="1" sz="2400">
                <a:solidFill>
                  <a:schemeClr val="tx1"/>
                </a:solidFill>
                <a:latin typeface="Arial" panose="020B0604020202020204" pitchFamily="34" charset="0"/>
                <a:ea typeface="宋体" panose="02010600030101010101" pitchFamily="2" charset="-122"/>
              </a:defRPr>
            </a:lvl4pPr>
            <a:lvl5pPr marL="2359025" indent="-342900">
              <a:defRPr kumimoji="1" sz="2400">
                <a:solidFill>
                  <a:schemeClr val="tx1"/>
                </a:solidFill>
                <a:latin typeface="Arial" panose="020B0604020202020204" pitchFamily="34" charset="0"/>
                <a:ea typeface="宋体" panose="02010600030101010101" pitchFamily="2" charset="-122"/>
              </a:defRPr>
            </a:lvl5pPr>
            <a:lvl6pPr marL="2816225" indent="-3429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3273425" indent="-3429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730625" indent="-3429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4187825" indent="-3429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r">
              <a:buClr>
                <a:schemeClr val="hlink"/>
              </a:buClr>
              <a:buSzPct val="55000"/>
              <a:buFont typeface="Wingdings" panose="05000000000000000000" pitchFamily="2" charset="2"/>
              <a:buNone/>
            </a:pPr>
            <a:r>
              <a:rPr lang="zh-CN" altLang="zh-CN" sz="900">
                <a:solidFill>
                  <a:srgbClr val="008000"/>
                </a:solidFill>
                <a:latin typeface="宋体" panose="02010600030101010101" pitchFamily="2" charset="-122"/>
              </a:rPr>
              <a:t>地</a:t>
            </a:r>
            <a:r>
              <a:rPr lang="en-US" altLang="zh-CN" sz="900">
                <a:solidFill>
                  <a:srgbClr val="008000"/>
                </a:solidFill>
                <a:latin typeface="宋体" panose="02010600030101010101" pitchFamily="2" charset="-122"/>
              </a:rPr>
              <a:t>6/6</a:t>
            </a:r>
          </a:p>
        </p:txBody>
      </p:sp>
      <p:sp>
        <p:nvSpPr>
          <p:cNvPr id="3" name="标题 2">
            <a:extLst>
              <a:ext uri="{FF2B5EF4-FFF2-40B4-BE49-F238E27FC236}">
                <a16:creationId xmlns:a16="http://schemas.microsoft.com/office/drawing/2014/main" id="{B183AD41-D7D7-F0CF-8471-C0176F370648}"/>
              </a:ext>
            </a:extLst>
          </p:cNvPr>
          <p:cNvSpPr>
            <a:spLocks noGrp="1"/>
          </p:cNvSpPr>
          <p:nvPr>
            <p:ph type="title"/>
          </p:nvPr>
        </p:nvSpPr>
        <p:spPr/>
        <p:txBody>
          <a:bodyPr/>
          <a:lstStyle/>
          <a:p>
            <a:r>
              <a:rPr lang="en-US" altLang="zh-CN" dirty="0"/>
              <a:t>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161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16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162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162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162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1162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1162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11626"/>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163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1628"/>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1629">
                                            <p:txEl>
                                              <p:pRg st="0" end="0"/>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1629">
                                            <p:txEl>
                                              <p:pRg st="1" end="1"/>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1630"/>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111636"/>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0"/>
                                          </p:stCondLst>
                                        </p:cTn>
                                        <p:tgtEl>
                                          <p:spTgt spid="111637"/>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nodeType="clickEffect">
                                  <p:stCondLst>
                                    <p:cond delay="0"/>
                                  </p:stCondLst>
                                  <p:childTnLst>
                                    <p:set>
                                      <p:cBhvr>
                                        <p:cTn id="66" dur="1" fill="hold">
                                          <p:stCondLst>
                                            <p:cond delay="0"/>
                                          </p:stCondLst>
                                        </p:cTn>
                                        <p:tgtEl>
                                          <p:spTgt spid="111638"/>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nodeType="clickEffect">
                                  <p:stCondLst>
                                    <p:cond delay="0"/>
                                  </p:stCondLst>
                                  <p:childTnLst>
                                    <p:set>
                                      <p:cBhvr>
                                        <p:cTn id="70" dur="1" fill="hold">
                                          <p:stCondLst>
                                            <p:cond delay="0"/>
                                          </p:stCondLst>
                                        </p:cTn>
                                        <p:tgtEl>
                                          <p:spTgt spid="111639"/>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nodeType="clickEffect">
                                  <p:stCondLst>
                                    <p:cond delay="0"/>
                                  </p:stCondLst>
                                  <p:childTnLst>
                                    <p:set>
                                      <p:cBhvr>
                                        <p:cTn id="74" dur="1" fill="hold">
                                          <p:stCondLst>
                                            <p:cond delay="0"/>
                                          </p:stCondLst>
                                        </p:cTn>
                                        <p:tgtEl>
                                          <p:spTgt spid="111640"/>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nodeType="clickEffect">
                                  <p:stCondLst>
                                    <p:cond delay="0"/>
                                  </p:stCondLst>
                                  <p:childTnLst>
                                    <p:set>
                                      <p:cBhvr>
                                        <p:cTn id="78" dur="1" fill="hold">
                                          <p:stCondLst>
                                            <p:cond delay="0"/>
                                          </p:stCondLst>
                                        </p:cTn>
                                        <p:tgtEl>
                                          <p:spTgt spid="111641"/>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nodeType="clickEffect">
                                  <p:stCondLst>
                                    <p:cond delay="0"/>
                                  </p:stCondLst>
                                  <p:childTnLst>
                                    <p:set>
                                      <p:cBhvr>
                                        <p:cTn id="82" dur="1" fill="hold">
                                          <p:stCondLst>
                                            <p:cond delay="0"/>
                                          </p:stCondLst>
                                        </p:cTn>
                                        <p:tgtEl>
                                          <p:spTgt spid="111642"/>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11631"/>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nodeType="clickEffect">
                                  <p:stCondLst>
                                    <p:cond delay="0"/>
                                  </p:stCondLst>
                                  <p:childTnLst>
                                    <p:set>
                                      <p:cBhvr>
                                        <p:cTn id="90" dur="1" fill="hold">
                                          <p:stCondLst>
                                            <p:cond delay="0"/>
                                          </p:stCondLst>
                                        </p:cTn>
                                        <p:tgtEl>
                                          <p:spTgt spid="111643"/>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nodeType="clickEffect">
                                  <p:stCondLst>
                                    <p:cond delay="0"/>
                                  </p:stCondLst>
                                  <p:childTnLst>
                                    <p:set>
                                      <p:cBhvr>
                                        <p:cTn id="94" dur="1" fill="hold">
                                          <p:stCondLst>
                                            <p:cond delay="0"/>
                                          </p:stCondLst>
                                        </p:cTn>
                                        <p:tgtEl>
                                          <p:spTgt spid="111644"/>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11633"/>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nodeType="clickEffect">
                                  <p:stCondLst>
                                    <p:cond delay="0"/>
                                  </p:stCondLst>
                                  <p:childTnLst>
                                    <p:set>
                                      <p:cBhvr>
                                        <p:cTn id="102" dur="1" fill="hold">
                                          <p:stCondLst>
                                            <p:cond delay="0"/>
                                          </p:stCondLst>
                                        </p:cTn>
                                        <p:tgtEl>
                                          <p:spTgt spid="111645"/>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ntr" presetSubtype="0" fill="hold" nodeType="clickEffect">
                                  <p:stCondLst>
                                    <p:cond delay="0"/>
                                  </p:stCondLst>
                                  <p:childTnLst>
                                    <p:set>
                                      <p:cBhvr>
                                        <p:cTn id="106" dur="1" fill="hold">
                                          <p:stCondLst>
                                            <p:cond delay="0"/>
                                          </p:stCondLst>
                                        </p:cTn>
                                        <p:tgtEl>
                                          <p:spTgt spid="111646"/>
                                        </p:tgtEl>
                                        <p:attrNameLst>
                                          <p:attrName>style.visibility</p:attrName>
                                        </p:attrNameLst>
                                      </p:cBhvr>
                                      <p:to>
                                        <p:strVal val="visible"/>
                                      </p:to>
                                    </p:set>
                                  </p:childTnLst>
                                </p:cTn>
                              </p:par>
                            </p:childTnLst>
                          </p:cTn>
                        </p:par>
                        <p:par>
                          <p:cTn id="107" fill="hold" nodeType="afterGroup">
                            <p:stCondLst>
                              <p:cond delay="0"/>
                            </p:stCondLst>
                            <p:childTnLst>
                              <p:par>
                                <p:cTn id="108" presetID="9" presetClass="entr" presetSubtype="0" fill="hold" grpId="0" nodeType="afterEffect">
                                  <p:stCondLst>
                                    <p:cond delay="0"/>
                                  </p:stCondLst>
                                  <p:childTnLst>
                                    <p:set>
                                      <p:cBhvr>
                                        <p:cTn id="109" dur="1" fill="hold">
                                          <p:stCondLst>
                                            <p:cond delay="0"/>
                                          </p:stCondLst>
                                        </p:cTn>
                                        <p:tgtEl>
                                          <p:spTgt spid="111648"/>
                                        </p:tgtEl>
                                        <p:attrNameLst>
                                          <p:attrName>style.visibility</p:attrName>
                                        </p:attrNameLst>
                                      </p:cBhvr>
                                      <p:to>
                                        <p:strVal val="visible"/>
                                      </p:to>
                                    </p:set>
                                    <p:animEffect transition="in" filter="dissolve">
                                      <p:cBhvr>
                                        <p:cTn id="110" dur="500"/>
                                        <p:tgtEl>
                                          <p:spTgt spid="1116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19" grpId="0" uiExpand="1" build="p" bldLvl="2"/>
      <p:bldP spid="111627" grpId="0"/>
      <p:bldP spid="111632" grpId="0"/>
      <p:bldP spid="111628" grpId="0"/>
      <p:bldP spid="111629" grpId="0" build="p" bldLvl="3"/>
      <p:bldP spid="111630" grpId="0"/>
      <p:bldP spid="111631" grpId="0"/>
      <p:bldP spid="111633" grpId="0"/>
      <p:bldP spid="111648" grpId="0" animBg="1"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8" name="矩形 7"/>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10" name="图片 4">
            <a:extLst>
              <a:ext uri="{FF2B5EF4-FFF2-40B4-BE49-F238E27FC236}">
                <a16:creationId xmlns:a16="http://schemas.microsoft.com/office/drawing/2014/main" id="{D581B58B-2E72-43DE-9B1B-004D714A5AA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40300" y="3766"/>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灯片编号占位符 3"/>
          <p:cNvSpPr txBox="1">
            <a:spLocks noGrp="1"/>
          </p:cNvSpPr>
          <p:nvPr/>
        </p:nvSpPr>
        <p:spPr bwMode="auto">
          <a:xfrm>
            <a:off x="8207375" y="6516688"/>
            <a:ext cx="436563" cy="341312"/>
          </a:xfrm>
          <a:prstGeom prst="rect">
            <a:avLst/>
          </a:prstGeom>
          <a:noFill/>
          <a:ln w="9525">
            <a:noFill/>
            <a:miter lim="800000"/>
            <a:headEnd/>
            <a:tailEnd/>
          </a:ln>
        </p:spPr>
        <p:txBody>
          <a:bodyPr/>
          <a:lstStyle/>
          <a:p>
            <a:pPr algn="r" eaLnBrk="1" hangingPunct="1"/>
            <a:fld id="{D46E5C8B-4D44-458B-83B4-8741D0B78E09}" type="slidenum">
              <a:rPr lang="en-US" altLang="zh-CN" sz="900">
                <a:solidFill>
                  <a:srgbClr val="4D5E68"/>
                </a:solidFill>
                <a:latin typeface="Impact" pitchFamily="34" charset="0"/>
              </a:rPr>
              <a:pPr algn="r" eaLnBrk="1" hangingPunct="1"/>
              <a:t>42</a:t>
            </a:fld>
            <a:endParaRPr lang="en-US" altLang="zh-CN" sz="900" dirty="0">
              <a:solidFill>
                <a:srgbClr val="4D5E68"/>
              </a:solidFill>
              <a:latin typeface="Impact" pitchFamily="34" charset="0"/>
              <a:ea typeface="Arial Unicode MS" pitchFamily="34" charset="-122"/>
              <a:cs typeface="Arial Unicode MS" pitchFamily="34" charset="-122"/>
            </a:endParaRPr>
          </a:p>
        </p:txBody>
      </p:sp>
      <p:sp>
        <p:nvSpPr>
          <p:cNvPr id="14" name="矩形 13"/>
          <p:cNvSpPr/>
          <p:nvPr/>
        </p:nvSpPr>
        <p:spPr>
          <a:xfrm>
            <a:off x="3782643" y="3212976"/>
            <a:ext cx="2040943" cy="830997"/>
          </a:xfrm>
          <a:prstGeom prst="rect">
            <a:avLst/>
          </a:prstGeom>
          <a:noFill/>
        </p:spPr>
        <p:txBody>
          <a:bodyPr wrap="none" lIns="91440" tIns="45720" rIns="91440" bIns="45720">
            <a:spAutoFit/>
          </a:bodyPr>
          <a:lstStyle/>
          <a:p>
            <a:pPr algn="ctr"/>
            <a:r>
              <a:rPr lang="zh-CN" altLang="en-US" sz="4800" b="1" cap="none" spc="0">
                <a:ln w="22225">
                  <a:solidFill>
                    <a:schemeClr val="accent2"/>
                  </a:solidFill>
                  <a:prstDash val="solid"/>
                </a:ln>
                <a:solidFill>
                  <a:schemeClr val="accent2">
                    <a:lumMod val="40000"/>
                    <a:lumOff val="60000"/>
                  </a:schemeClr>
                </a:solidFill>
                <a:effectLst/>
              </a:rPr>
              <a:t>谢谢！</a:t>
            </a:r>
            <a:endParaRPr lang="en-US" altLang="zh-CN" sz="4800" b="1" cap="none" spc="0" dirty="0">
              <a:ln w="22225">
                <a:solidFill>
                  <a:schemeClr val="accent2"/>
                </a:solidFill>
                <a:prstDash val="solid"/>
              </a:ln>
              <a:solidFill>
                <a:schemeClr val="accent2">
                  <a:lumMod val="40000"/>
                  <a:lumOff val="60000"/>
                </a:schemeClr>
              </a:solidFill>
              <a:effectLst/>
            </a:endParaRPr>
          </a:p>
        </p:txBody>
      </p:sp>
      <p:sp>
        <p:nvSpPr>
          <p:cNvPr id="15" name="标题 1"/>
          <p:cNvSpPr txBox="1">
            <a:spLocks/>
          </p:cNvSpPr>
          <p:nvPr/>
        </p:nvSpPr>
        <p:spPr>
          <a:xfrm>
            <a:off x="179512" y="79633"/>
            <a:ext cx="8856984" cy="656189"/>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eaLnBrk="1" hangingPunct="1">
              <a:lnSpc>
                <a:spcPct val="120000"/>
              </a:lnSpc>
              <a:spcBef>
                <a:spcPts val="3000"/>
              </a:spcBef>
              <a:defRPr/>
            </a:pPr>
            <a:r>
              <a:rPr lang="zh-CN" altLang="en-US" sz="3200" b="1" dirty="0">
                <a:solidFill>
                  <a:srgbClr val="002060"/>
                </a:solidFill>
                <a:latin typeface="微软雅黑" panose="020B0503020204020204" pitchFamily="34" charset="-122"/>
                <a:ea typeface="微软雅黑" panose="020B0503020204020204" pitchFamily="34" charset="-122"/>
                <a:cs typeface="+mn-cs"/>
              </a:rPr>
              <a:t>力学</a:t>
            </a:r>
            <a:r>
              <a:rPr lang="en-US" altLang="zh-CN" sz="3200" b="1" dirty="0">
                <a:solidFill>
                  <a:srgbClr val="002060"/>
                </a:solidFill>
                <a:latin typeface="微软雅黑" panose="020B0503020204020204" pitchFamily="34" charset="-122"/>
                <a:ea typeface="微软雅黑" panose="020B0503020204020204" pitchFamily="34" charset="-122"/>
                <a:cs typeface="+mn-cs"/>
              </a:rPr>
              <a:t> </a:t>
            </a:r>
            <a:r>
              <a:rPr lang="zh-CN" altLang="en-US" sz="3200" b="1" dirty="0">
                <a:solidFill>
                  <a:srgbClr val="002060"/>
                </a:solidFill>
                <a:latin typeface="微软雅黑" panose="020B0503020204020204" pitchFamily="34" charset="-122"/>
                <a:ea typeface="微软雅黑" panose="020B0503020204020204" pitchFamily="34" charset="-122"/>
                <a:cs typeface="+mn-cs"/>
              </a:rPr>
              <a:t>质点运动学</a:t>
            </a:r>
            <a:endParaRPr lang="en-US" altLang="zh-CN" sz="3200" b="1" dirty="0">
              <a:solidFill>
                <a:srgbClr val="002060"/>
              </a:solidFill>
              <a:latin typeface="微软雅黑" panose="020B0503020204020204" pitchFamily="34" charset="-122"/>
              <a:ea typeface="微软雅黑" panose="020B0503020204020204" pitchFamily="34" charset="-122"/>
              <a:cs typeface="+mn-cs"/>
            </a:endParaRPr>
          </a:p>
        </p:txBody>
      </p:sp>
      <p:sp>
        <p:nvSpPr>
          <p:cNvPr id="2" name="矩形 1"/>
          <p:cNvSpPr/>
          <p:nvPr/>
        </p:nvSpPr>
        <p:spPr>
          <a:xfrm>
            <a:off x="971600" y="1833917"/>
            <a:ext cx="7337265" cy="584775"/>
          </a:xfrm>
          <a:prstGeom prst="rect">
            <a:avLst/>
          </a:prstGeom>
        </p:spPr>
        <p:txBody>
          <a:bodyPr wrap="none">
            <a:spAutoFit/>
          </a:bodyPr>
          <a:lstStyle/>
          <a:p>
            <a:r>
              <a:rPr lang="zh-CN" altLang="en-US" sz="3200" dirty="0"/>
              <a:t>本章作业：第二章</a:t>
            </a:r>
            <a:r>
              <a:rPr lang="en-US" altLang="zh-CN" sz="3200"/>
              <a:t>12,14,20,22,26,27,30</a:t>
            </a:r>
            <a:endParaRPr lang="en-US" altLang="zh-CN" sz="3200" dirty="0"/>
          </a:p>
        </p:txBody>
      </p:sp>
    </p:spTree>
    <p:extLst>
      <p:ext uri="{BB962C8B-B14F-4D97-AF65-F5344CB8AC3E}">
        <p14:creationId xmlns:p14="http://schemas.microsoft.com/office/powerpoint/2010/main" val="2931870821"/>
      </p:ext>
    </p:extLst>
  </p:cSld>
  <p:clrMapOvr>
    <a:masterClrMapping/>
  </p:clrMapOvr>
  <p:transition advTm="5281"/>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8" name="矩形 7"/>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10" name="图片 4">
            <a:extLst>
              <a:ext uri="{FF2B5EF4-FFF2-40B4-BE49-F238E27FC236}">
                <a16:creationId xmlns:a16="http://schemas.microsoft.com/office/drawing/2014/main" id="{D581B58B-2E72-43DE-9B1B-004D714A5AA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3A6D9251-4F27-4A59-803F-A330D1A96C8B}"/>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dirty="0">
                <a:latin typeface="微软雅黑" panose="020B0503020204020204" pitchFamily="34" charset="-122"/>
                <a:ea typeface="微软雅黑" panose="020B0503020204020204" pitchFamily="34" charset="-122"/>
              </a:rPr>
              <a:t>动量守恒定律 </a:t>
            </a:r>
          </a:p>
        </p:txBody>
      </p:sp>
      <p:pic>
        <p:nvPicPr>
          <p:cNvPr id="4" name="图片 3">
            <a:extLst>
              <a:ext uri="{FF2B5EF4-FFF2-40B4-BE49-F238E27FC236}">
                <a16:creationId xmlns:a16="http://schemas.microsoft.com/office/drawing/2014/main" id="{DDB6FCF9-8450-4BFB-A811-A0505533A6B6}"/>
              </a:ext>
            </a:extLst>
          </p:cNvPr>
          <p:cNvPicPr>
            <a:picLocks noChangeAspect="1"/>
          </p:cNvPicPr>
          <p:nvPr/>
        </p:nvPicPr>
        <p:blipFill>
          <a:blip r:embed="rId3"/>
          <a:stretch>
            <a:fillRect/>
          </a:stretch>
        </p:blipFill>
        <p:spPr>
          <a:xfrm>
            <a:off x="5855" y="1039633"/>
            <a:ext cx="5929089" cy="1756473"/>
          </a:xfrm>
          <a:prstGeom prst="rect">
            <a:avLst/>
          </a:prstGeom>
        </p:spPr>
      </p:pic>
      <p:pic>
        <p:nvPicPr>
          <p:cNvPr id="9" name="图片 8">
            <a:extLst>
              <a:ext uri="{FF2B5EF4-FFF2-40B4-BE49-F238E27FC236}">
                <a16:creationId xmlns:a16="http://schemas.microsoft.com/office/drawing/2014/main" id="{4F9BAB07-4409-4C03-84A4-14942626D62B}"/>
              </a:ext>
            </a:extLst>
          </p:cNvPr>
          <p:cNvPicPr>
            <a:picLocks noChangeAspect="1"/>
          </p:cNvPicPr>
          <p:nvPr/>
        </p:nvPicPr>
        <p:blipFill>
          <a:blip r:embed="rId4"/>
          <a:stretch>
            <a:fillRect/>
          </a:stretch>
        </p:blipFill>
        <p:spPr>
          <a:xfrm>
            <a:off x="251520" y="3267518"/>
            <a:ext cx="5328592" cy="1470458"/>
          </a:xfrm>
          <a:prstGeom prst="rect">
            <a:avLst/>
          </a:prstGeom>
        </p:spPr>
      </p:pic>
      <p:pic>
        <p:nvPicPr>
          <p:cNvPr id="12" name="图片 11">
            <a:extLst>
              <a:ext uri="{FF2B5EF4-FFF2-40B4-BE49-F238E27FC236}">
                <a16:creationId xmlns:a16="http://schemas.microsoft.com/office/drawing/2014/main" id="{956079A9-2229-4FE5-9255-33A3DE9660F7}"/>
              </a:ext>
            </a:extLst>
          </p:cNvPr>
          <p:cNvPicPr>
            <a:picLocks noChangeAspect="1"/>
          </p:cNvPicPr>
          <p:nvPr/>
        </p:nvPicPr>
        <p:blipFill>
          <a:blip r:embed="rId5"/>
          <a:stretch>
            <a:fillRect/>
          </a:stretch>
        </p:blipFill>
        <p:spPr>
          <a:xfrm>
            <a:off x="90871" y="2746951"/>
            <a:ext cx="8009521" cy="381003"/>
          </a:xfrm>
          <a:prstGeom prst="rect">
            <a:avLst/>
          </a:prstGeom>
        </p:spPr>
      </p:pic>
      <p:pic>
        <p:nvPicPr>
          <p:cNvPr id="15" name="图片 14" descr="图片包含 户外, 男人, 灯光, 街道&#10;&#10;描述已自动生成">
            <a:extLst>
              <a:ext uri="{FF2B5EF4-FFF2-40B4-BE49-F238E27FC236}">
                <a16:creationId xmlns:a16="http://schemas.microsoft.com/office/drawing/2014/main" id="{7D54AE23-2FCA-42C4-BCEA-379F7B5FDF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4168" y="3186981"/>
            <a:ext cx="2448272" cy="1542411"/>
          </a:xfrm>
          <a:prstGeom prst="rect">
            <a:avLst/>
          </a:prstGeom>
        </p:spPr>
      </p:pic>
      <p:pic>
        <p:nvPicPr>
          <p:cNvPr id="19" name="图片 18">
            <a:extLst>
              <a:ext uri="{FF2B5EF4-FFF2-40B4-BE49-F238E27FC236}">
                <a16:creationId xmlns:a16="http://schemas.microsoft.com/office/drawing/2014/main" id="{91F9D63B-5391-4EB3-9538-96A8FE79F187}"/>
              </a:ext>
            </a:extLst>
          </p:cNvPr>
          <p:cNvPicPr>
            <a:picLocks noChangeAspect="1"/>
          </p:cNvPicPr>
          <p:nvPr/>
        </p:nvPicPr>
        <p:blipFill>
          <a:blip r:embed="rId7"/>
          <a:stretch>
            <a:fillRect/>
          </a:stretch>
        </p:blipFill>
        <p:spPr>
          <a:xfrm>
            <a:off x="249965" y="4859706"/>
            <a:ext cx="5684979" cy="546349"/>
          </a:xfrm>
          <a:prstGeom prst="rect">
            <a:avLst/>
          </a:prstGeom>
        </p:spPr>
      </p:pic>
      <p:pic>
        <p:nvPicPr>
          <p:cNvPr id="21" name="图片 20">
            <a:extLst>
              <a:ext uri="{FF2B5EF4-FFF2-40B4-BE49-F238E27FC236}">
                <a16:creationId xmlns:a16="http://schemas.microsoft.com/office/drawing/2014/main" id="{53D76061-81B7-4592-A700-C2DA6DFB7E7D}"/>
              </a:ext>
            </a:extLst>
          </p:cNvPr>
          <p:cNvPicPr>
            <a:picLocks noChangeAspect="1"/>
          </p:cNvPicPr>
          <p:nvPr/>
        </p:nvPicPr>
        <p:blipFill>
          <a:blip r:embed="rId8"/>
          <a:stretch>
            <a:fillRect/>
          </a:stretch>
        </p:blipFill>
        <p:spPr>
          <a:xfrm>
            <a:off x="328931" y="5536368"/>
            <a:ext cx="7936767" cy="1259682"/>
          </a:xfrm>
          <a:prstGeom prst="rect">
            <a:avLst/>
          </a:prstGeom>
        </p:spPr>
      </p:pic>
    </p:spTree>
    <p:extLst>
      <p:ext uri="{BB962C8B-B14F-4D97-AF65-F5344CB8AC3E}">
        <p14:creationId xmlns:p14="http://schemas.microsoft.com/office/powerpoint/2010/main" val="3850867772"/>
      </p:ext>
    </p:extLst>
  </p:cSld>
  <p:clrMapOvr>
    <a:masterClrMapping/>
  </p:clrMapOvr>
  <p:transition advTm="528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8" name="矩形 7"/>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10" name="图片 4">
            <a:extLst>
              <a:ext uri="{FF2B5EF4-FFF2-40B4-BE49-F238E27FC236}">
                <a16:creationId xmlns:a16="http://schemas.microsoft.com/office/drawing/2014/main" id="{D581B58B-2E72-43DE-9B1B-004D714A5AA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标题 1">
            <a:extLst>
              <a:ext uri="{FF2B5EF4-FFF2-40B4-BE49-F238E27FC236}">
                <a16:creationId xmlns:a16="http://schemas.microsoft.com/office/drawing/2014/main" id="{2581602D-5D70-4645-81F7-4227B5F124D9}"/>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dirty="0">
                <a:latin typeface="微软雅黑" panose="020B0503020204020204" pitchFamily="34" charset="-122"/>
                <a:ea typeface="微软雅黑" panose="020B0503020204020204" pitchFamily="34" charset="-122"/>
              </a:rPr>
              <a:t>动量守恒定律</a:t>
            </a:r>
          </a:p>
        </p:txBody>
      </p:sp>
      <p:pic>
        <p:nvPicPr>
          <p:cNvPr id="3" name="图片 2">
            <a:extLst>
              <a:ext uri="{FF2B5EF4-FFF2-40B4-BE49-F238E27FC236}">
                <a16:creationId xmlns:a16="http://schemas.microsoft.com/office/drawing/2014/main" id="{3E55BAC9-9D04-43A0-8A90-2309EAC0EEAE}"/>
              </a:ext>
            </a:extLst>
          </p:cNvPr>
          <p:cNvPicPr>
            <a:picLocks noChangeAspect="1"/>
          </p:cNvPicPr>
          <p:nvPr/>
        </p:nvPicPr>
        <p:blipFill>
          <a:blip r:embed="rId3"/>
          <a:stretch>
            <a:fillRect/>
          </a:stretch>
        </p:blipFill>
        <p:spPr>
          <a:xfrm>
            <a:off x="-5284" y="1157150"/>
            <a:ext cx="9144000" cy="5087155"/>
          </a:xfrm>
          <a:prstGeom prst="rect">
            <a:avLst/>
          </a:prstGeom>
        </p:spPr>
      </p:pic>
    </p:spTree>
    <p:extLst>
      <p:ext uri="{BB962C8B-B14F-4D97-AF65-F5344CB8AC3E}">
        <p14:creationId xmlns:p14="http://schemas.microsoft.com/office/powerpoint/2010/main" val="1436760425"/>
      </p:ext>
    </p:extLst>
  </p:cSld>
  <p:clrMapOvr>
    <a:masterClrMapping/>
  </p:clrMapOvr>
  <p:transition advTm="5281"/>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8" name="矩形 7"/>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10" name="图片 4">
            <a:extLst>
              <a:ext uri="{FF2B5EF4-FFF2-40B4-BE49-F238E27FC236}">
                <a16:creationId xmlns:a16="http://schemas.microsoft.com/office/drawing/2014/main" id="{D581B58B-2E72-43DE-9B1B-004D714A5AA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标题 1">
            <a:extLst>
              <a:ext uri="{FF2B5EF4-FFF2-40B4-BE49-F238E27FC236}">
                <a16:creationId xmlns:a16="http://schemas.microsoft.com/office/drawing/2014/main" id="{2581602D-5D70-4645-81F7-4227B5F124D9}"/>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dirty="0">
                <a:latin typeface="微软雅黑" panose="020B0503020204020204" pitchFamily="34" charset="-122"/>
                <a:ea typeface="微软雅黑" panose="020B0503020204020204" pitchFamily="34" charset="-122"/>
              </a:rPr>
              <a:t>动量守恒定律</a:t>
            </a:r>
          </a:p>
        </p:txBody>
      </p:sp>
      <p:pic>
        <p:nvPicPr>
          <p:cNvPr id="4" name="图片 3">
            <a:extLst>
              <a:ext uri="{FF2B5EF4-FFF2-40B4-BE49-F238E27FC236}">
                <a16:creationId xmlns:a16="http://schemas.microsoft.com/office/drawing/2014/main" id="{85FD4522-8F55-4145-985C-5395338E12C3}"/>
              </a:ext>
            </a:extLst>
          </p:cNvPr>
          <p:cNvPicPr>
            <a:picLocks noChangeAspect="1"/>
          </p:cNvPicPr>
          <p:nvPr/>
        </p:nvPicPr>
        <p:blipFill>
          <a:blip r:embed="rId3"/>
          <a:stretch>
            <a:fillRect/>
          </a:stretch>
        </p:blipFill>
        <p:spPr>
          <a:xfrm>
            <a:off x="0" y="1039633"/>
            <a:ext cx="9144000" cy="4180562"/>
          </a:xfrm>
          <a:prstGeom prst="rect">
            <a:avLst/>
          </a:prstGeom>
        </p:spPr>
      </p:pic>
      <p:pic>
        <p:nvPicPr>
          <p:cNvPr id="6" name="图片 5">
            <a:extLst>
              <a:ext uri="{FF2B5EF4-FFF2-40B4-BE49-F238E27FC236}">
                <a16:creationId xmlns:a16="http://schemas.microsoft.com/office/drawing/2014/main" id="{5619EB8F-DE1A-4079-AB54-EF7E5BA37B6F}"/>
              </a:ext>
            </a:extLst>
          </p:cNvPr>
          <p:cNvPicPr>
            <a:picLocks noChangeAspect="1"/>
          </p:cNvPicPr>
          <p:nvPr/>
        </p:nvPicPr>
        <p:blipFill>
          <a:blip r:embed="rId4"/>
          <a:stretch>
            <a:fillRect/>
          </a:stretch>
        </p:blipFill>
        <p:spPr>
          <a:xfrm>
            <a:off x="539552" y="5150881"/>
            <a:ext cx="8599164" cy="1425276"/>
          </a:xfrm>
          <a:prstGeom prst="rect">
            <a:avLst/>
          </a:prstGeom>
        </p:spPr>
      </p:pic>
    </p:spTree>
    <p:extLst>
      <p:ext uri="{BB962C8B-B14F-4D97-AF65-F5344CB8AC3E}">
        <p14:creationId xmlns:p14="http://schemas.microsoft.com/office/powerpoint/2010/main" val="4252275985"/>
      </p:ext>
    </p:extLst>
  </p:cSld>
  <p:clrMapOvr>
    <a:masterClrMapping/>
  </p:clrMapOvr>
  <p:transition advTm="5281"/>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8" name="矩形 7"/>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10" name="图片 4">
            <a:extLst>
              <a:ext uri="{FF2B5EF4-FFF2-40B4-BE49-F238E27FC236}">
                <a16:creationId xmlns:a16="http://schemas.microsoft.com/office/drawing/2014/main" id="{D581B58B-2E72-43DE-9B1B-004D714A5AA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标题 1">
            <a:extLst>
              <a:ext uri="{FF2B5EF4-FFF2-40B4-BE49-F238E27FC236}">
                <a16:creationId xmlns:a16="http://schemas.microsoft.com/office/drawing/2014/main" id="{2581602D-5D70-4645-81F7-4227B5F124D9}"/>
              </a:ext>
            </a:extLst>
          </p:cNvPr>
          <p:cNvSpPr txBox="1">
            <a:spLocks/>
          </p:cNvSpPr>
          <p:nvPr/>
        </p:nvSpPr>
        <p:spPr>
          <a:xfrm>
            <a:off x="107504" y="188640"/>
            <a:ext cx="9144000" cy="931683"/>
          </a:xfrm>
          <a:prstGeom prst="rect">
            <a:avLst/>
          </a:prstGeom>
        </p:spPr>
        <p:txBody>
          <a:bodyPr>
            <a:normAutofit lnSpcReduction="100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dirty="0">
                <a:latin typeface="微软雅黑" panose="020B0503020204020204" pitchFamily="34" charset="-122"/>
                <a:ea typeface="微软雅黑" panose="020B0503020204020204" pitchFamily="34" charset="-122"/>
              </a:rPr>
              <a:t>动量守恒定律</a:t>
            </a:r>
          </a:p>
          <a:p>
            <a:pPr algn="l"/>
            <a:r>
              <a:rPr lang="zh-CN" altLang="en-US" sz="2800" b="1" dirty="0">
                <a:latin typeface="微软雅黑" panose="020B0503020204020204" pitchFamily="34" charset="-122"/>
                <a:ea typeface="微软雅黑" panose="020B0503020204020204" pitchFamily="34" charset="-122"/>
              </a:rPr>
              <a:t> </a:t>
            </a:r>
          </a:p>
        </p:txBody>
      </p:sp>
      <p:pic>
        <p:nvPicPr>
          <p:cNvPr id="3" name="图片 2">
            <a:extLst>
              <a:ext uri="{FF2B5EF4-FFF2-40B4-BE49-F238E27FC236}">
                <a16:creationId xmlns:a16="http://schemas.microsoft.com/office/drawing/2014/main" id="{30F81CA6-1E2E-483C-A957-737ADE0CF2BA}"/>
              </a:ext>
            </a:extLst>
          </p:cNvPr>
          <p:cNvPicPr>
            <a:picLocks noChangeAspect="1"/>
          </p:cNvPicPr>
          <p:nvPr/>
        </p:nvPicPr>
        <p:blipFill>
          <a:blip r:embed="rId3"/>
          <a:stretch>
            <a:fillRect/>
          </a:stretch>
        </p:blipFill>
        <p:spPr>
          <a:xfrm>
            <a:off x="135" y="1458108"/>
            <a:ext cx="9144000" cy="4943576"/>
          </a:xfrm>
          <a:prstGeom prst="rect">
            <a:avLst/>
          </a:prstGeom>
        </p:spPr>
      </p:pic>
    </p:spTree>
    <p:extLst>
      <p:ext uri="{BB962C8B-B14F-4D97-AF65-F5344CB8AC3E}">
        <p14:creationId xmlns:p14="http://schemas.microsoft.com/office/powerpoint/2010/main" val="1279974190"/>
      </p:ext>
    </p:extLst>
  </p:cSld>
  <p:clrMapOvr>
    <a:masterClrMapping/>
  </p:clrMapOvr>
  <p:transition advTm="5281"/>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8" name="矩形 7"/>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10" name="图片 4">
            <a:extLst>
              <a:ext uri="{FF2B5EF4-FFF2-40B4-BE49-F238E27FC236}">
                <a16:creationId xmlns:a16="http://schemas.microsoft.com/office/drawing/2014/main" id="{D581B58B-2E72-43DE-9B1B-004D714A5AA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标题 1">
            <a:extLst>
              <a:ext uri="{FF2B5EF4-FFF2-40B4-BE49-F238E27FC236}">
                <a16:creationId xmlns:a16="http://schemas.microsoft.com/office/drawing/2014/main" id="{2581602D-5D70-4645-81F7-4227B5F124D9}"/>
              </a:ext>
            </a:extLst>
          </p:cNvPr>
          <p:cNvSpPr txBox="1">
            <a:spLocks/>
          </p:cNvSpPr>
          <p:nvPr/>
        </p:nvSpPr>
        <p:spPr>
          <a:xfrm>
            <a:off x="107504" y="188640"/>
            <a:ext cx="9144000" cy="931683"/>
          </a:xfrm>
          <a:prstGeom prst="rect">
            <a:avLst/>
          </a:prstGeom>
        </p:spPr>
        <p:txBody>
          <a:bodyPr>
            <a:normAutofit lnSpcReduction="100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dirty="0">
                <a:latin typeface="微软雅黑" panose="020B0503020204020204" pitchFamily="34" charset="-122"/>
                <a:ea typeface="微软雅黑" panose="020B0503020204020204" pitchFamily="34" charset="-122"/>
              </a:rPr>
              <a:t>动量守恒定律</a:t>
            </a:r>
          </a:p>
          <a:p>
            <a:pPr algn="l"/>
            <a:r>
              <a:rPr lang="zh-CN" altLang="en-US" sz="2800" b="1" dirty="0">
                <a:latin typeface="微软雅黑" panose="020B0503020204020204" pitchFamily="34" charset="-122"/>
                <a:ea typeface="微软雅黑" panose="020B0503020204020204" pitchFamily="34" charset="-122"/>
              </a:rPr>
              <a:t> </a:t>
            </a:r>
          </a:p>
        </p:txBody>
      </p:sp>
      <p:pic>
        <p:nvPicPr>
          <p:cNvPr id="4" name="图片 3">
            <a:extLst>
              <a:ext uri="{FF2B5EF4-FFF2-40B4-BE49-F238E27FC236}">
                <a16:creationId xmlns:a16="http://schemas.microsoft.com/office/drawing/2014/main" id="{9D025B3F-4B23-4A2F-842E-1CCB292BAE70}"/>
              </a:ext>
            </a:extLst>
          </p:cNvPr>
          <p:cNvPicPr>
            <a:picLocks noChangeAspect="1"/>
          </p:cNvPicPr>
          <p:nvPr/>
        </p:nvPicPr>
        <p:blipFill>
          <a:blip r:embed="rId3"/>
          <a:stretch>
            <a:fillRect/>
          </a:stretch>
        </p:blipFill>
        <p:spPr>
          <a:xfrm>
            <a:off x="422102" y="1296377"/>
            <a:ext cx="8299796" cy="5129009"/>
          </a:xfrm>
          <a:prstGeom prst="rect">
            <a:avLst/>
          </a:prstGeom>
        </p:spPr>
      </p:pic>
    </p:spTree>
    <p:extLst>
      <p:ext uri="{BB962C8B-B14F-4D97-AF65-F5344CB8AC3E}">
        <p14:creationId xmlns:p14="http://schemas.microsoft.com/office/powerpoint/2010/main" val="1538186779"/>
      </p:ext>
    </p:extLst>
  </p:cSld>
  <p:clrMapOvr>
    <a:masterClrMapping/>
  </p:clrMapOvr>
  <p:transition advTm="5281"/>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accent3"/>
          </a:solidFill>
          <a:prstDash val="dash"/>
        </a:ln>
      </a:spPr>
      <a:bodyPr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tx2">
            <a:lumMod val="60000"/>
            <a:lumOff val="40000"/>
          </a:schemeClr>
        </a:solidFill>
      </a:spPr>
      <a:bodyPr wrap="square">
        <a:noAutofit/>
      </a:bodyPr>
      <a:lstStyle>
        <a:defPPr algn="just">
          <a:lnSpc>
            <a:spcPct val="110000"/>
          </a:lnSpc>
          <a:spcBef>
            <a:spcPts val="0"/>
          </a:spcBef>
          <a:spcAft>
            <a:spcPts val="600"/>
          </a:spcAft>
          <a:buClr>
            <a:schemeClr val="tx1"/>
          </a:buClr>
          <a:defRPr sz="2000" b="1" dirty="0">
            <a:solidFill>
              <a:schemeClr val="bg1"/>
            </a:solidFill>
            <a:latin typeface="Times New Roman" pitchFamily="18" charset="0"/>
            <a:ea typeface="微软雅黑" panose="020B0503020204020204" pitchFamily="34" charset="-122"/>
            <a:cs typeface="Times New Roman" pitchFamily="18" charset="0"/>
          </a:defRPr>
        </a:defPPr>
      </a:lstStyle>
    </a:txDef>
  </a:objectDefaults>
  <a:extraClrSchemeLst/>
  <a:extLst>
    <a:ext uri="{05A4C25C-085E-4340-85A3-A5531E510DB2}">
      <thm15:themeFamily xmlns:thm15="http://schemas.microsoft.com/office/thememl/2012/main" name="20190119 Overview of  CSNS.pptx" id="{FEF3AEF9-28F2-4F9E-AAD4-0281AA7A60EC}" vid="{3C146EE5-B3EE-4D7C-8014-B7E98343E9CB}"/>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59079</TotalTime>
  <Words>1039</Words>
  <Application>Microsoft Office PowerPoint</Application>
  <PresentationFormat>全屏显示(4:3)</PresentationFormat>
  <Paragraphs>199</Paragraphs>
  <Slides>42</Slides>
  <Notes>1</Notes>
  <HiddenSlides>0</HiddenSlides>
  <MMClips>1</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2</vt:i4>
      </vt:variant>
      <vt:variant>
        <vt:lpstr>幻灯片标题</vt:lpstr>
      </vt:variant>
      <vt:variant>
        <vt:i4>42</vt:i4>
      </vt:variant>
    </vt:vector>
  </HeadingPairs>
  <TitlesOfParts>
    <vt:vector size="55" baseType="lpstr">
      <vt:lpstr>楷体</vt:lpstr>
      <vt:lpstr>宋体</vt:lpstr>
      <vt:lpstr>微软雅黑</vt:lpstr>
      <vt:lpstr>Arial</vt:lpstr>
      <vt:lpstr>Calibri</vt:lpstr>
      <vt:lpstr>Impact</vt:lpstr>
      <vt:lpstr>Symbol</vt:lpstr>
      <vt:lpstr>Tahoma</vt:lpstr>
      <vt:lpstr>Times New Roman</vt:lpstr>
      <vt:lpstr>Wingdings</vt:lpstr>
      <vt:lpstr>Office 主题</vt:lpstr>
      <vt:lpstr>BMP 图像</vt:lpstr>
      <vt:lpstr>Equation</vt:lpstr>
      <vt:lpstr>力学</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PowerPoint 演示文稿</vt:lpstr>
      <vt:lpstr> </vt:lpstr>
      <vt:lpstr>PowerPoint 演示文稿</vt:lpstr>
    </vt:vector>
  </TitlesOfParts>
  <Company>MC SYSTEM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MC SYSTEM</dc:creator>
  <cp:lastModifiedBy>殊行 徐</cp:lastModifiedBy>
  <cp:revision>2763</cp:revision>
  <dcterms:created xsi:type="dcterms:W3CDTF">2011-02-21T08:42:51Z</dcterms:created>
  <dcterms:modified xsi:type="dcterms:W3CDTF">2023-10-10T10:20:13Z</dcterms:modified>
</cp:coreProperties>
</file>